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media/image109.jpg" ContentType="image/jpg"/>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1"/>
  </p:notesMasterIdLst>
  <p:sldIdLst>
    <p:sldId id="256" r:id="rId2"/>
    <p:sldId id="257" r:id="rId3"/>
    <p:sldId id="259" r:id="rId4"/>
    <p:sldId id="320" r:id="rId5"/>
    <p:sldId id="260" r:id="rId6"/>
    <p:sldId id="304" r:id="rId7"/>
    <p:sldId id="318" r:id="rId8"/>
    <p:sldId id="330" r:id="rId9"/>
    <p:sldId id="331" r:id="rId10"/>
    <p:sldId id="307" r:id="rId11"/>
    <p:sldId id="325" r:id="rId12"/>
    <p:sldId id="329" r:id="rId13"/>
    <p:sldId id="305" r:id="rId14"/>
    <p:sldId id="310" r:id="rId15"/>
    <p:sldId id="327" r:id="rId16"/>
    <p:sldId id="306" r:id="rId17"/>
    <p:sldId id="328" r:id="rId18"/>
    <p:sldId id="322" r:id="rId19"/>
    <p:sldId id="323" r:id="rId20"/>
    <p:sldId id="326" r:id="rId21"/>
    <p:sldId id="321" r:id="rId22"/>
    <p:sldId id="324" r:id="rId23"/>
    <p:sldId id="312" r:id="rId24"/>
    <p:sldId id="316" r:id="rId25"/>
    <p:sldId id="317" r:id="rId26"/>
    <p:sldId id="319" r:id="rId27"/>
    <p:sldId id="332" r:id="rId28"/>
    <p:sldId id="333" r:id="rId29"/>
    <p:sldId id="334" r:id="rId30"/>
    <p:sldId id="335" r:id="rId31"/>
    <p:sldId id="336" r:id="rId32"/>
    <p:sldId id="337" r:id="rId33"/>
    <p:sldId id="338" r:id="rId34"/>
    <p:sldId id="339" r:id="rId35"/>
    <p:sldId id="340" r:id="rId36"/>
    <p:sldId id="341" r:id="rId37"/>
    <p:sldId id="343" r:id="rId38"/>
    <p:sldId id="344" r:id="rId39"/>
    <p:sldId id="345" r:id="rId40"/>
    <p:sldId id="346" r:id="rId41"/>
    <p:sldId id="347" r:id="rId42"/>
    <p:sldId id="342" r:id="rId43"/>
    <p:sldId id="348" r:id="rId44"/>
    <p:sldId id="349" r:id="rId45"/>
    <p:sldId id="350" r:id="rId46"/>
    <p:sldId id="353" r:id="rId47"/>
    <p:sldId id="354" r:id="rId48"/>
    <p:sldId id="355" r:id="rId49"/>
    <p:sldId id="356" r:id="rId50"/>
    <p:sldId id="357" r:id="rId51"/>
    <p:sldId id="358" r:id="rId52"/>
    <p:sldId id="359" r:id="rId53"/>
    <p:sldId id="360" r:id="rId54"/>
    <p:sldId id="361" r:id="rId55"/>
    <p:sldId id="362" r:id="rId56"/>
    <p:sldId id="363" r:id="rId57"/>
    <p:sldId id="364" r:id="rId58"/>
    <p:sldId id="365" r:id="rId59"/>
    <p:sldId id="366" r:id="rId60"/>
    <p:sldId id="367" r:id="rId61"/>
    <p:sldId id="368" r:id="rId62"/>
    <p:sldId id="369" r:id="rId63"/>
    <p:sldId id="370" r:id="rId64"/>
    <p:sldId id="371" r:id="rId65"/>
    <p:sldId id="372" r:id="rId66"/>
    <p:sldId id="373" r:id="rId67"/>
    <p:sldId id="374" r:id="rId68"/>
    <p:sldId id="375" r:id="rId69"/>
    <p:sldId id="376" r:id="rId70"/>
    <p:sldId id="377" r:id="rId71"/>
    <p:sldId id="378" r:id="rId72"/>
    <p:sldId id="380" r:id="rId73"/>
    <p:sldId id="381" r:id="rId74"/>
    <p:sldId id="382" r:id="rId75"/>
    <p:sldId id="383" r:id="rId76"/>
    <p:sldId id="384" r:id="rId77"/>
    <p:sldId id="385" r:id="rId78"/>
    <p:sldId id="386" r:id="rId79"/>
    <p:sldId id="387" r:id="rId80"/>
    <p:sldId id="388" r:id="rId81"/>
    <p:sldId id="389" r:id="rId82"/>
    <p:sldId id="390" r:id="rId83"/>
    <p:sldId id="391" r:id="rId84"/>
    <p:sldId id="392" r:id="rId85"/>
    <p:sldId id="393" r:id="rId86"/>
    <p:sldId id="394" r:id="rId87"/>
    <p:sldId id="395" r:id="rId88"/>
    <p:sldId id="396" r:id="rId89"/>
    <p:sldId id="397" r:id="rId90"/>
    <p:sldId id="398" r:id="rId91"/>
    <p:sldId id="401" r:id="rId92"/>
    <p:sldId id="399" r:id="rId93"/>
    <p:sldId id="402" r:id="rId94"/>
    <p:sldId id="400" r:id="rId95"/>
    <p:sldId id="403" r:id="rId96"/>
    <p:sldId id="404" r:id="rId97"/>
    <p:sldId id="405" r:id="rId98"/>
    <p:sldId id="406" r:id="rId99"/>
    <p:sldId id="407" r:id="rId100"/>
    <p:sldId id="408" r:id="rId101"/>
    <p:sldId id="409" r:id="rId102"/>
    <p:sldId id="410" r:id="rId103"/>
    <p:sldId id="411" r:id="rId104"/>
    <p:sldId id="412" r:id="rId105"/>
    <p:sldId id="413" r:id="rId106"/>
    <p:sldId id="278" r:id="rId107"/>
    <p:sldId id="303" r:id="rId108"/>
    <p:sldId id="315" r:id="rId109"/>
    <p:sldId id="280" r:id="rId110"/>
  </p:sldIdLst>
  <p:sldSz cx="20104100" cy="11309350"/>
  <p:notesSz cx="20104100" cy="113093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CC0099"/>
    <a:srgbClr val="FFCCCC"/>
    <a:srgbClr val="FF9999"/>
    <a:srgbClr val="D60093"/>
    <a:srgbClr val="FF99CC"/>
    <a:srgbClr val="E9DEE1"/>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58" autoAdjust="0"/>
    <p:restoredTop sz="94660"/>
  </p:normalViewPr>
  <p:slideViewPr>
    <p:cSldViewPr>
      <p:cViewPr varScale="1">
        <p:scale>
          <a:sx n="42" d="100"/>
          <a:sy n="42" d="100"/>
        </p:scale>
        <p:origin x="720" y="7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51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5150"/>
          </a:xfrm>
          <a:prstGeom prst="rect">
            <a:avLst/>
          </a:prstGeom>
        </p:spPr>
        <p:txBody>
          <a:bodyPr vert="horz" lIns="91440" tIns="45720" rIns="91440" bIns="45720" rtlCol="0"/>
          <a:lstStyle>
            <a:lvl1pPr algn="r">
              <a:defRPr sz="1200"/>
            </a:lvl1pPr>
          </a:lstStyle>
          <a:p>
            <a:fld id="{250AD637-68FD-4489-9D55-BB5E7C245CD7}" type="datetimeFigureOut">
              <a:rPr lang="en-US" smtClean="0"/>
              <a:t>11/9/2023</a:t>
            </a:fld>
            <a:endParaRPr lang="en-US"/>
          </a:p>
        </p:txBody>
      </p:sp>
      <p:sp>
        <p:nvSpPr>
          <p:cNvPr id="4" name="Slide Image Placeholder 3"/>
          <p:cNvSpPr>
            <a:spLocks noGrp="1" noRot="1" noChangeAspect="1"/>
          </p:cNvSpPr>
          <p:nvPr>
            <p:ph type="sldImg" idx="2"/>
          </p:nvPr>
        </p:nvSpPr>
        <p:spPr>
          <a:xfrm>
            <a:off x="6281738" y="847725"/>
            <a:ext cx="7540625" cy="42418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372100"/>
            <a:ext cx="16084550" cy="50895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10742613"/>
            <a:ext cx="8712200" cy="5651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5150"/>
          </a:xfrm>
          <a:prstGeom prst="rect">
            <a:avLst/>
          </a:prstGeom>
        </p:spPr>
        <p:txBody>
          <a:bodyPr vert="horz" lIns="91440" tIns="45720" rIns="91440" bIns="45720" rtlCol="0" anchor="b"/>
          <a:lstStyle>
            <a:lvl1pPr algn="r">
              <a:defRPr sz="1200"/>
            </a:lvl1pPr>
          </a:lstStyle>
          <a:p>
            <a:fld id="{3A86DBE5-6D2C-4A23-A773-37DD2323DE33}" type="slidenum">
              <a:rPr lang="en-US" smtClean="0"/>
              <a:t>‹#›</a:t>
            </a:fld>
            <a:endParaRPr lang="en-US"/>
          </a:p>
        </p:txBody>
      </p:sp>
    </p:spTree>
    <p:extLst>
      <p:ext uri="{BB962C8B-B14F-4D97-AF65-F5344CB8AC3E}">
        <p14:creationId xmlns:p14="http://schemas.microsoft.com/office/powerpoint/2010/main" val="1240220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701761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53285654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00307100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19144434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36032400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6575471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78363984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65465174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24373039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19244206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72464648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567807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697032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399222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634953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291045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965487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159795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219228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759315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776016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00949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897578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9116101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706656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507622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8642695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9078238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7983639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4192797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9789881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578372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4356087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7512536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177268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2635921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5314821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6019633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5824306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5787471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7201628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0910457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98089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410722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1084910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3209027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8915389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745784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5805002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3398954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751572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1684967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4076750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756463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9938412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2749754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4976295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3953738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2726798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38394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1968513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9799501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6642314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6435877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188464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8384794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5315919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8131581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1736387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5193704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5280234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53404846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9254316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422972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6206377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905025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1841280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7606203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97115991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5298362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86033916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34935678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6854731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5800199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7051130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79338269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929704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9935477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5648399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7212539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35426508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97678626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2836177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9538283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52695358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07750357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42617433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50454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89328590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91812065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81009991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98606135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47613535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86033325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8511651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26444029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84054169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202803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669687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5"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69"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CBC052A-63B3-4C7A-A74E-7D97A29A0E4E}" type="datetime1">
              <a:rPr lang="en-US" smtClean="0"/>
              <a:t>11/9/2023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9200" b="1" i="0">
                <a:solidFill>
                  <a:srgbClr val="42210B"/>
                </a:solidFill>
                <a:latin typeface="Garamond"/>
                <a:cs typeface="Garamond"/>
              </a:defRPr>
            </a:lvl1pPr>
          </a:lstStyle>
          <a:p>
            <a:endParaRPr/>
          </a:p>
        </p:txBody>
      </p:sp>
      <p:sp>
        <p:nvSpPr>
          <p:cNvPr id="3" name="Holder 3"/>
          <p:cNvSpPr>
            <a:spLocks noGrp="1"/>
          </p:cNvSpPr>
          <p:nvPr>
            <p:ph type="body" idx="1"/>
          </p:nvPr>
        </p:nvSpPr>
        <p:spPr/>
        <p:txBody>
          <a:bodyPr lIns="0" tIns="0" rIns="0" bIns="0"/>
          <a:lstStyle>
            <a:lvl1pPr>
              <a:defRPr sz="2150" b="0" i="0">
                <a:solidFill>
                  <a:schemeClr val="tx1"/>
                </a:solidFill>
                <a:latin typeface="Garamond"/>
                <a:cs typeface="Garamond"/>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56447EF6-B94F-4512-9C58-7E342C55724C}" type="datetime1">
              <a:rPr lang="en-US" smtClean="0"/>
              <a:t>11/9/2023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46520" y="1727612"/>
            <a:ext cx="18202275" cy="8754110"/>
          </a:xfrm>
          <a:custGeom>
            <a:avLst/>
            <a:gdLst/>
            <a:ahLst/>
            <a:cxnLst/>
            <a:rect l="l" t="t" r="r" b="b"/>
            <a:pathLst>
              <a:path w="18202275" h="8754110">
                <a:moveTo>
                  <a:pt x="18201822" y="8753660"/>
                </a:moveTo>
                <a:lnTo>
                  <a:pt x="0" y="8753660"/>
                </a:lnTo>
                <a:lnTo>
                  <a:pt x="0" y="0"/>
                </a:lnTo>
                <a:lnTo>
                  <a:pt x="18201822" y="0"/>
                </a:lnTo>
                <a:lnTo>
                  <a:pt x="18201822" y="8753660"/>
                </a:lnTo>
                <a:close/>
              </a:path>
            </a:pathLst>
          </a:custGeom>
          <a:solidFill>
            <a:srgbClr val="42210B"/>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9200" b="1" i="0">
                <a:solidFill>
                  <a:srgbClr val="42210B"/>
                </a:solidFill>
                <a:latin typeface="Garamond"/>
                <a:cs typeface="Garamond"/>
              </a:defRPr>
            </a:lvl1pPr>
          </a:lstStyle>
          <a:p>
            <a:endParaRPr/>
          </a:p>
        </p:txBody>
      </p:sp>
      <p:sp>
        <p:nvSpPr>
          <p:cNvPr id="3" name="Holder 3"/>
          <p:cNvSpPr>
            <a:spLocks noGrp="1"/>
          </p:cNvSpPr>
          <p:nvPr>
            <p:ph sz="half" idx="2"/>
          </p:nvPr>
        </p:nvSpPr>
        <p:spPr>
          <a:xfrm>
            <a:off x="2269953" y="3529523"/>
            <a:ext cx="4368165" cy="6504940"/>
          </a:xfrm>
          <a:prstGeom prst="rect">
            <a:avLst/>
          </a:prstGeom>
        </p:spPr>
        <p:txBody>
          <a:bodyPr wrap="square" lIns="0" tIns="0" rIns="0" bIns="0">
            <a:spAutoFit/>
          </a:bodyPr>
          <a:lstStyle>
            <a:lvl1pPr>
              <a:defRPr sz="2700" b="1" i="0">
                <a:solidFill>
                  <a:srgbClr val="E49367"/>
                </a:solidFill>
                <a:latin typeface="Garamond"/>
                <a:cs typeface="Garamond"/>
              </a:defRPr>
            </a:lvl1pPr>
          </a:lstStyle>
          <a:p>
            <a:endParaRPr/>
          </a:p>
        </p:txBody>
      </p:sp>
      <p:sp>
        <p:nvSpPr>
          <p:cNvPr id="4" name="Holder 4"/>
          <p:cNvSpPr>
            <a:spLocks noGrp="1"/>
          </p:cNvSpPr>
          <p:nvPr>
            <p:ph sz="half" idx="3"/>
          </p:nvPr>
        </p:nvSpPr>
        <p:spPr>
          <a:xfrm>
            <a:off x="10353611" y="2601150"/>
            <a:ext cx="8745283"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3B73C9BE-C172-4F75-9F64-70D520D7C21D}" type="datetime1">
              <a:rPr lang="en-US" smtClean="0"/>
              <a:t>11/9/2023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9200" b="1" i="0">
                <a:solidFill>
                  <a:srgbClr val="42210B"/>
                </a:solidFill>
                <a:latin typeface="Garamond"/>
                <a:cs typeface="Garamon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08438757-EA7A-4743-A8F2-3F55C77A5702}" type="datetime1">
              <a:rPr lang="en-US" smtClean="0"/>
              <a:t>11/9/2023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20104100" cy="11308556"/>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7830811" y="6694965"/>
            <a:ext cx="4773930" cy="0"/>
          </a:xfrm>
          <a:custGeom>
            <a:avLst/>
            <a:gdLst/>
            <a:ahLst/>
            <a:cxnLst/>
            <a:rect l="l" t="t" r="r" b="b"/>
            <a:pathLst>
              <a:path w="4773930">
                <a:moveTo>
                  <a:pt x="0" y="0"/>
                </a:moveTo>
                <a:lnTo>
                  <a:pt x="4773779" y="0"/>
                </a:lnTo>
              </a:path>
            </a:pathLst>
          </a:custGeom>
          <a:ln w="22588">
            <a:solidFill>
              <a:srgbClr val="EB8CAC"/>
            </a:solidFill>
          </a:ln>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8F6F59CC-9188-4988-853A-E2BBAE29C452}" type="datetime1">
              <a:rPr lang="en-US" smtClean="0"/>
              <a:t>11/9/2023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381085" y="1263960"/>
            <a:ext cx="17341928" cy="2780029"/>
          </a:xfrm>
          <a:prstGeom prst="rect">
            <a:avLst/>
          </a:prstGeom>
        </p:spPr>
        <p:txBody>
          <a:bodyPr wrap="square" lIns="0" tIns="0" rIns="0" bIns="0">
            <a:spAutoFit/>
          </a:bodyPr>
          <a:lstStyle>
            <a:lvl1pPr>
              <a:defRPr sz="9200" b="1" i="0">
                <a:solidFill>
                  <a:srgbClr val="42210B"/>
                </a:solidFill>
                <a:latin typeface="Garamond"/>
                <a:cs typeface="Garamond"/>
              </a:defRPr>
            </a:lvl1pPr>
          </a:lstStyle>
          <a:p>
            <a:endParaRPr/>
          </a:p>
        </p:txBody>
      </p:sp>
      <p:sp>
        <p:nvSpPr>
          <p:cNvPr id="3" name="Holder 3"/>
          <p:cNvSpPr>
            <a:spLocks noGrp="1"/>
          </p:cNvSpPr>
          <p:nvPr>
            <p:ph type="body" idx="1"/>
          </p:nvPr>
        </p:nvSpPr>
        <p:spPr>
          <a:xfrm>
            <a:off x="741749" y="5602804"/>
            <a:ext cx="18620601" cy="4744084"/>
          </a:xfrm>
          <a:prstGeom prst="rect">
            <a:avLst/>
          </a:prstGeom>
        </p:spPr>
        <p:txBody>
          <a:bodyPr wrap="square" lIns="0" tIns="0" rIns="0" bIns="0">
            <a:spAutoFit/>
          </a:bodyPr>
          <a:lstStyle>
            <a:lvl1pPr>
              <a:defRPr sz="2150" b="0" i="0">
                <a:solidFill>
                  <a:schemeClr val="tx1"/>
                </a:solidFill>
                <a:latin typeface="Garamond"/>
                <a:cs typeface="Garamond"/>
              </a:defRPr>
            </a:lvl1pPr>
          </a:lstStyle>
          <a:p>
            <a:endParaRPr/>
          </a:p>
        </p:txBody>
      </p:sp>
      <p:sp>
        <p:nvSpPr>
          <p:cNvPr id="4" name="Holder 4"/>
          <p:cNvSpPr>
            <a:spLocks noGrp="1"/>
          </p:cNvSpPr>
          <p:nvPr>
            <p:ph type="ftr" sz="quarter" idx="5"/>
          </p:nvPr>
        </p:nvSpPr>
        <p:spPr>
          <a:xfrm>
            <a:off x="6835394" y="10517695"/>
            <a:ext cx="6433311"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5"/>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E554163-E499-41D5-8F50-1FAA2D4CE553}" type="datetime1">
              <a:rPr lang="en-US" smtClean="0"/>
              <a:t>11/9/2023</a:t>
            </a:fld>
            <a:endParaRPr lang="en-US"/>
          </a:p>
        </p:txBody>
      </p:sp>
      <p:sp>
        <p:nvSpPr>
          <p:cNvPr id="6" name="Holder 6"/>
          <p:cNvSpPr>
            <a:spLocks noGrp="1"/>
          </p:cNvSpPr>
          <p:nvPr>
            <p:ph type="sldNum" sz="quarter" idx="7"/>
          </p:nvPr>
        </p:nvSpPr>
        <p:spPr>
          <a:xfrm>
            <a:off x="14474952" y="10517695"/>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104.jpg"/></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06.jpg"/></Relationships>
</file>

<file path=ppt/slides/_rels/slide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10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6.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07.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8.xml"/><Relationship Id="rId1" Type="http://schemas.openxmlformats.org/officeDocument/2006/relationships/slideLayout" Target="../slideLayouts/slideLayout5.xml"/><Relationship Id="rId4" Type="http://schemas.openxmlformats.org/officeDocument/2006/relationships/hyperlink" Target="mailto:YCEC.WICCI@gmail.com" TargetMode="Externa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71.jp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80.jpg"/></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81.jp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82.jpg"/></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83.jpg"/></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87.jpg"/></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88.jpg"/></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89.jpg"/></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90.jpg"/></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91.jp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94.jpg"/></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01.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0000"/>
            <a:lum/>
          </a:blip>
          <a:srcRect/>
          <a:stretch>
            <a:fillRect t="-24000" b="-24000"/>
          </a:stretch>
        </a:blipFill>
        <a:effectLst/>
      </p:bgPr>
    </p:bg>
    <p:spTree>
      <p:nvGrpSpPr>
        <p:cNvPr id="1" name=""/>
        <p:cNvGrpSpPr/>
        <p:nvPr/>
      </p:nvGrpSpPr>
      <p:grpSpPr>
        <a:xfrm>
          <a:off x="0" y="0"/>
          <a:ext cx="0" cy="0"/>
          <a:chOff x="0" y="0"/>
          <a:chExt cx="0" cy="0"/>
        </a:xfrm>
      </p:grpSpPr>
      <p:sp>
        <p:nvSpPr>
          <p:cNvPr id="3" name="object 3"/>
          <p:cNvSpPr/>
          <p:nvPr/>
        </p:nvSpPr>
        <p:spPr>
          <a:xfrm>
            <a:off x="10470" y="4586247"/>
            <a:ext cx="785495" cy="5948045"/>
          </a:xfrm>
          <a:custGeom>
            <a:avLst/>
            <a:gdLst/>
            <a:ahLst/>
            <a:cxnLst/>
            <a:rect l="l" t="t" r="r" b="b"/>
            <a:pathLst>
              <a:path w="785495" h="5948045">
                <a:moveTo>
                  <a:pt x="0" y="5947462"/>
                </a:moveTo>
                <a:lnTo>
                  <a:pt x="785316" y="5947462"/>
                </a:lnTo>
                <a:lnTo>
                  <a:pt x="785316" y="0"/>
                </a:lnTo>
                <a:lnTo>
                  <a:pt x="0" y="0"/>
                </a:lnTo>
                <a:lnTo>
                  <a:pt x="0" y="5947462"/>
                </a:lnTo>
                <a:close/>
              </a:path>
            </a:pathLst>
          </a:custGeom>
          <a:solidFill>
            <a:srgbClr val="F8BABC"/>
          </a:solidFill>
        </p:spPr>
        <p:txBody>
          <a:bodyPr wrap="square" lIns="0" tIns="0" rIns="0" bIns="0" rtlCol="0"/>
          <a:lstStyle/>
          <a:p>
            <a:endParaRPr/>
          </a:p>
        </p:txBody>
      </p:sp>
      <p:sp>
        <p:nvSpPr>
          <p:cNvPr id="6" name="object 6"/>
          <p:cNvSpPr txBox="1">
            <a:spLocks noGrp="1"/>
          </p:cNvSpPr>
          <p:nvPr>
            <p:ph type="title"/>
          </p:nvPr>
        </p:nvSpPr>
        <p:spPr>
          <a:xfrm>
            <a:off x="253921" y="2301875"/>
            <a:ext cx="19139614" cy="3306033"/>
          </a:xfrm>
          <a:prstGeom prst="rect">
            <a:avLst/>
          </a:prstGeom>
        </p:spPr>
        <p:txBody>
          <a:bodyPr vert="horz" wrap="square" lIns="0" tIns="0" rIns="0" bIns="0" rtlCol="0">
            <a:spAutoFit/>
          </a:bodyPr>
          <a:lstStyle/>
          <a:p>
            <a:pPr marL="12700" algn="ctr">
              <a:lnSpc>
                <a:spcPct val="100000"/>
              </a:lnSpc>
            </a:pPr>
            <a:r>
              <a:rPr lang="en-US" sz="8000" spc="-570" dirty="0" smtClean="0">
                <a:solidFill>
                  <a:schemeClr val="tx1"/>
                </a:solidFill>
              </a:rPr>
              <a:t>YOUTH &amp; COMMUNITY EMPOWERMENT </a:t>
            </a:r>
            <a:r>
              <a:rPr lang="en-US" sz="8000" u="sng" spc="-570" dirty="0" smtClean="0">
                <a:solidFill>
                  <a:schemeClr val="tx1"/>
                </a:solidFill>
              </a:rPr>
              <a:t>(NATIONAL COUNCIL)</a:t>
            </a:r>
            <a:endParaRPr sz="8000" u="sng" dirty="0" smtClean="0">
              <a:solidFill>
                <a:schemeClr val="tx1"/>
              </a:solidFill>
            </a:endParaRPr>
          </a:p>
          <a:p>
            <a:pPr marL="12700">
              <a:lnSpc>
                <a:spcPct val="100000"/>
              </a:lnSpc>
              <a:spcBef>
                <a:spcPts val="114"/>
              </a:spcBef>
              <a:tabLst>
                <a:tab pos="2653030" algn="l"/>
                <a:tab pos="6842125" algn="l"/>
              </a:tabLst>
            </a:pPr>
            <a:endParaRPr sz="5400" dirty="0">
              <a:solidFill>
                <a:schemeClr val="tx1"/>
              </a:solidFill>
              <a:latin typeface="Myriad Pro"/>
              <a:cs typeface="Myriad Pro"/>
            </a:endParaRPr>
          </a:p>
        </p:txBody>
      </p:sp>
      <p:sp>
        <p:nvSpPr>
          <p:cNvPr id="7" name="object 7"/>
          <p:cNvSpPr txBox="1"/>
          <p:nvPr/>
        </p:nvSpPr>
        <p:spPr>
          <a:xfrm>
            <a:off x="10052050" y="8626475"/>
            <a:ext cx="9341485" cy="1606594"/>
          </a:xfrm>
          <a:prstGeom prst="rect">
            <a:avLst/>
          </a:prstGeom>
        </p:spPr>
        <p:txBody>
          <a:bodyPr vert="horz" wrap="square" lIns="0" tIns="0" rIns="0" bIns="0" rtlCol="0">
            <a:spAutoFit/>
          </a:bodyPr>
          <a:lstStyle/>
          <a:p>
            <a:pPr marL="12700" marR="5080">
              <a:lnSpc>
                <a:spcPct val="116399"/>
              </a:lnSpc>
              <a:tabLst>
                <a:tab pos="5894705" algn="l"/>
              </a:tabLst>
            </a:pPr>
            <a:r>
              <a:rPr sz="4500" b="1" spc="300" dirty="0">
                <a:latin typeface="Garamond"/>
                <a:cs typeface="Garamond"/>
              </a:rPr>
              <a:t>WOMEN´</a:t>
            </a:r>
            <a:r>
              <a:rPr sz="4500" b="1" spc="20" dirty="0">
                <a:latin typeface="Garamond"/>
                <a:cs typeface="Garamond"/>
              </a:rPr>
              <a:t>S</a:t>
            </a:r>
            <a:r>
              <a:rPr sz="4500" b="1" spc="370" dirty="0">
                <a:latin typeface="Garamond"/>
                <a:cs typeface="Garamond"/>
              </a:rPr>
              <a:t> </a:t>
            </a:r>
            <a:r>
              <a:rPr sz="4500" b="1" spc="45" dirty="0">
                <a:latin typeface="Garamond"/>
                <a:cs typeface="Garamond"/>
              </a:rPr>
              <a:t>INDIA</a:t>
            </a:r>
            <a:r>
              <a:rPr sz="4500" b="1" spc="-305" dirty="0">
                <a:latin typeface="Garamond"/>
                <a:cs typeface="Garamond"/>
              </a:rPr>
              <a:t>N</a:t>
            </a:r>
            <a:r>
              <a:rPr sz="4500" b="1" dirty="0">
                <a:latin typeface="Garamond"/>
                <a:cs typeface="Garamond"/>
              </a:rPr>
              <a:t>	</a:t>
            </a:r>
            <a:r>
              <a:rPr sz="4500" b="1" spc="100" dirty="0">
                <a:latin typeface="Garamond"/>
                <a:cs typeface="Garamond"/>
              </a:rPr>
              <a:t>CHAMBER</a:t>
            </a:r>
            <a:r>
              <a:rPr sz="4500" b="1" spc="204" dirty="0">
                <a:latin typeface="Garamond"/>
                <a:cs typeface="Garamond"/>
              </a:rPr>
              <a:t> </a:t>
            </a:r>
            <a:r>
              <a:rPr sz="4500" b="1" spc="50" dirty="0">
                <a:latin typeface="Garamond"/>
                <a:cs typeface="Garamond"/>
              </a:rPr>
              <a:t>O</a:t>
            </a:r>
            <a:r>
              <a:rPr sz="4500" b="1" spc="-170" dirty="0">
                <a:latin typeface="Garamond"/>
                <a:cs typeface="Garamond"/>
              </a:rPr>
              <a:t>F</a:t>
            </a:r>
            <a:r>
              <a:rPr sz="4500" b="1" spc="370" dirty="0">
                <a:latin typeface="Garamond"/>
                <a:cs typeface="Garamond"/>
              </a:rPr>
              <a:t> </a:t>
            </a:r>
            <a:r>
              <a:rPr sz="4500" b="1" spc="135" dirty="0">
                <a:latin typeface="Garamond"/>
                <a:cs typeface="Garamond"/>
              </a:rPr>
              <a:t>C</a:t>
            </a:r>
            <a:r>
              <a:rPr sz="4500" b="1" spc="75" dirty="0">
                <a:latin typeface="Garamond"/>
                <a:cs typeface="Garamond"/>
              </a:rPr>
              <a:t>OMME</a:t>
            </a:r>
            <a:r>
              <a:rPr sz="4500" b="1" spc="-50" dirty="0">
                <a:latin typeface="Garamond"/>
                <a:cs typeface="Garamond"/>
              </a:rPr>
              <a:t>R</a:t>
            </a:r>
            <a:r>
              <a:rPr sz="4500" b="1" spc="25" dirty="0">
                <a:latin typeface="Garamond"/>
                <a:cs typeface="Garamond"/>
              </a:rPr>
              <a:t>C</a:t>
            </a:r>
            <a:r>
              <a:rPr sz="4500" b="1" spc="-254" dirty="0">
                <a:latin typeface="Garamond"/>
                <a:cs typeface="Garamond"/>
              </a:rPr>
              <a:t>E</a:t>
            </a:r>
            <a:r>
              <a:rPr sz="4500" b="1" spc="370" dirty="0">
                <a:latin typeface="Garamond"/>
                <a:cs typeface="Garamond"/>
              </a:rPr>
              <a:t> </a:t>
            </a:r>
            <a:r>
              <a:rPr sz="4500" b="1" spc="130" dirty="0">
                <a:latin typeface="Garamond"/>
                <a:cs typeface="Garamond"/>
              </a:rPr>
              <a:t>AN</a:t>
            </a:r>
            <a:r>
              <a:rPr sz="4500" b="1" spc="-145" dirty="0">
                <a:latin typeface="Garamond"/>
                <a:cs typeface="Garamond"/>
              </a:rPr>
              <a:t>D</a:t>
            </a:r>
            <a:r>
              <a:rPr sz="4500" b="1" spc="370" dirty="0">
                <a:latin typeface="Garamond"/>
                <a:cs typeface="Garamond"/>
              </a:rPr>
              <a:t> </a:t>
            </a:r>
            <a:r>
              <a:rPr sz="4500" b="1" spc="-95" dirty="0">
                <a:latin typeface="Garamond"/>
                <a:cs typeface="Garamond"/>
              </a:rPr>
              <a:t>IN</a:t>
            </a:r>
            <a:r>
              <a:rPr sz="4500" b="1" spc="45" dirty="0">
                <a:latin typeface="Garamond"/>
                <a:cs typeface="Garamond"/>
              </a:rPr>
              <a:t>D</a:t>
            </a:r>
            <a:r>
              <a:rPr sz="4500" b="1" spc="100" dirty="0">
                <a:latin typeface="Garamond"/>
                <a:cs typeface="Garamond"/>
              </a:rPr>
              <a:t>U</a:t>
            </a:r>
            <a:r>
              <a:rPr sz="4500" b="1" spc="335" dirty="0">
                <a:latin typeface="Garamond"/>
                <a:cs typeface="Garamond"/>
              </a:rPr>
              <a:t>S</a:t>
            </a:r>
            <a:r>
              <a:rPr sz="4500" b="1" spc="175" dirty="0">
                <a:latin typeface="Garamond"/>
                <a:cs typeface="Garamond"/>
              </a:rPr>
              <a:t>T</a:t>
            </a:r>
            <a:r>
              <a:rPr sz="4500" b="1" spc="-140" dirty="0">
                <a:latin typeface="Garamond"/>
                <a:cs typeface="Garamond"/>
              </a:rPr>
              <a:t>R</a:t>
            </a:r>
            <a:r>
              <a:rPr sz="4500" b="1" spc="-120" dirty="0">
                <a:latin typeface="Garamond"/>
                <a:cs typeface="Garamond"/>
              </a:rPr>
              <a:t>Y</a:t>
            </a:r>
            <a:endParaRPr sz="4500" dirty="0">
              <a:latin typeface="Garamond"/>
              <a:cs typeface="Garamond"/>
            </a:endParaRPr>
          </a:p>
        </p:txBody>
      </p:sp>
      <p:sp>
        <p:nvSpPr>
          <p:cNvPr id="11" name="object 11"/>
          <p:cNvSpPr/>
          <p:nvPr/>
        </p:nvSpPr>
        <p:spPr>
          <a:xfrm>
            <a:off x="15868995" y="8171967"/>
            <a:ext cx="19685" cy="60325"/>
          </a:xfrm>
          <a:custGeom>
            <a:avLst/>
            <a:gdLst/>
            <a:ahLst/>
            <a:cxnLst/>
            <a:rect l="l" t="t" r="r" b="b"/>
            <a:pathLst>
              <a:path w="19684" h="60325">
                <a:moveTo>
                  <a:pt x="7989" y="0"/>
                </a:moveTo>
                <a:lnTo>
                  <a:pt x="7521" y="11745"/>
                </a:lnTo>
                <a:lnTo>
                  <a:pt x="4274" y="22646"/>
                </a:lnTo>
                <a:lnTo>
                  <a:pt x="0" y="26418"/>
                </a:lnTo>
                <a:lnTo>
                  <a:pt x="4936" y="38208"/>
                </a:lnTo>
                <a:lnTo>
                  <a:pt x="10735" y="49513"/>
                </a:lnTo>
                <a:lnTo>
                  <a:pt x="18175" y="59914"/>
                </a:lnTo>
                <a:lnTo>
                  <a:pt x="19128" y="49953"/>
                </a:lnTo>
                <a:lnTo>
                  <a:pt x="17487" y="39484"/>
                </a:lnTo>
                <a:lnTo>
                  <a:pt x="18067" y="23230"/>
                </a:lnTo>
                <a:lnTo>
                  <a:pt x="15543" y="11359"/>
                </a:lnTo>
                <a:lnTo>
                  <a:pt x="10176" y="2408"/>
                </a:lnTo>
                <a:lnTo>
                  <a:pt x="7989" y="0"/>
                </a:lnTo>
                <a:close/>
              </a:path>
            </a:pathLst>
          </a:custGeom>
          <a:solidFill>
            <a:srgbClr val="F599AA"/>
          </a:solidFill>
        </p:spPr>
        <p:txBody>
          <a:bodyPr wrap="square" lIns="0" tIns="0" rIns="0" bIns="0" rtlCol="0"/>
          <a:lstStyle/>
          <a:p>
            <a:endParaRPr/>
          </a:p>
        </p:txBody>
      </p:sp>
      <p:sp>
        <p:nvSpPr>
          <p:cNvPr id="12" name="object 12"/>
          <p:cNvSpPr/>
          <p:nvPr/>
        </p:nvSpPr>
        <p:spPr>
          <a:xfrm>
            <a:off x="15886583" y="8202214"/>
            <a:ext cx="14604" cy="31115"/>
          </a:xfrm>
          <a:custGeom>
            <a:avLst/>
            <a:gdLst/>
            <a:ahLst/>
            <a:cxnLst/>
            <a:rect l="l" t="t" r="r" b="b"/>
            <a:pathLst>
              <a:path w="14605" h="31115">
                <a:moveTo>
                  <a:pt x="2526" y="0"/>
                </a:moveTo>
                <a:lnTo>
                  <a:pt x="0" y="10448"/>
                </a:lnTo>
                <a:lnTo>
                  <a:pt x="1956" y="21067"/>
                </a:lnTo>
                <a:lnTo>
                  <a:pt x="1385" y="30564"/>
                </a:lnTo>
                <a:lnTo>
                  <a:pt x="13992" y="18805"/>
                </a:lnTo>
                <a:lnTo>
                  <a:pt x="13029" y="10795"/>
                </a:lnTo>
                <a:lnTo>
                  <a:pt x="9866" y="4125"/>
                </a:lnTo>
                <a:lnTo>
                  <a:pt x="2526" y="0"/>
                </a:lnTo>
                <a:close/>
              </a:path>
            </a:pathLst>
          </a:custGeom>
          <a:solidFill>
            <a:srgbClr val="A0716F"/>
          </a:solidFill>
        </p:spPr>
        <p:txBody>
          <a:bodyPr wrap="square" lIns="0" tIns="0" rIns="0" bIns="0" rtlCol="0"/>
          <a:lstStyle/>
          <a:p>
            <a:endParaRPr/>
          </a:p>
        </p:txBody>
      </p:sp>
      <p:sp>
        <p:nvSpPr>
          <p:cNvPr id="15" name="object 7"/>
          <p:cNvSpPr txBox="1"/>
          <p:nvPr/>
        </p:nvSpPr>
        <p:spPr>
          <a:xfrm>
            <a:off x="10128250" y="10109178"/>
            <a:ext cx="4800600" cy="803297"/>
          </a:xfrm>
          <a:prstGeom prst="rect">
            <a:avLst/>
          </a:prstGeom>
        </p:spPr>
        <p:txBody>
          <a:bodyPr vert="horz" wrap="square" lIns="0" tIns="0" rIns="0" bIns="0" rtlCol="0">
            <a:spAutoFit/>
          </a:bodyPr>
          <a:lstStyle/>
          <a:p>
            <a:pPr marL="12700" marR="5080">
              <a:lnSpc>
                <a:spcPct val="116399"/>
              </a:lnSpc>
              <a:tabLst>
                <a:tab pos="5894705" algn="l"/>
              </a:tabLst>
            </a:pPr>
            <a:r>
              <a:rPr lang="en-US" sz="4500" b="1" spc="300" dirty="0" smtClean="0">
                <a:latin typeface="Garamond"/>
                <a:cs typeface="Garamond"/>
              </a:rPr>
              <a:t>www.wicci.in</a:t>
            </a:r>
            <a:endParaRPr sz="4500" dirty="0">
              <a:latin typeface="Garamond"/>
              <a:cs typeface="Garamond"/>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913" y="-888690"/>
            <a:ext cx="5284763" cy="3800165"/>
          </a:xfrm>
          <a:prstGeom prst="rect">
            <a:avLst/>
          </a:prstGeom>
        </p:spPr>
      </p:pic>
      <p:sp>
        <p:nvSpPr>
          <p:cNvPr id="18" name="Slide Number Placeholder 17"/>
          <p:cNvSpPr>
            <a:spLocks noGrp="1"/>
          </p:cNvSpPr>
          <p:nvPr>
            <p:ph type="sldNum" sz="quarter" idx="7"/>
          </p:nvPr>
        </p:nvSpPr>
        <p:spPr/>
        <p:txBody>
          <a:bodyPr/>
          <a:lstStyle/>
          <a:p>
            <a:fld id="{B6F15528-21DE-4FAA-801E-634DDDAF4B2B}" type="slidenum">
              <a:rPr lang="en-US" smtClean="0"/>
              <a:t>1</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Sivayeeka</a:t>
            </a:r>
            <a:r>
              <a:rPr lang="en-US" sz="6600" spc="-135" dirty="0" smtClean="0">
                <a:solidFill>
                  <a:schemeClr val="tx1"/>
                </a:solidFill>
              </a:rPr>
              <a:t> </a:t>
            </a:r>
            <a:r>
              <a:rPr lang="en-US" sz="6600" spc="-135" dirty="0" err="1" smtClean="0">
                <a:solidFill>
                  <a:schemeClr val="tx1"/>
                </a:solidFill>
              </a:rPr>
              <a:t>Sivani</a:t>
            </a:r>
            <a:r>
              <a:rPr lang="en-US" sz="6600" spc="-135" dirty="0" smtClean="0">
                <a:solidFill>
                  <a:schemeClr val="tx1"/>
                </a:solidFill>
              </a:rPr>
              <a:t>, State Council Member (Odisha)</a:t>
            </a:r>
            <a:r>
              <a:rPr lang="en-US" sz="6600" spc="-135" dirty="0" smtClean="0">
                <a:solidFill>
                  <a:schemeClr val="bg1"/>
                </a:solidFill>
              </a:rPr>
              <a:t/>
            </a:r>
            <a:br>
              <a:rPr lang="en-US" sz="6600" spc="-135" dirty="0" smtClean="0">
                <a:solidFill>
                  <a:schemeClr val="bg1"/>
                </a:solidFill>
              </a:rPr>
            </a:br>
            <a:r>
              <a:rPr sz="2950" b="0" spc="240" dirty="0" smtClean="0">
                <a:latin typeface="Myriad Pro"/>
                <a:cs typeface="Myriad Pro"/>
              </a:rPr>
              <a:t> </a:t>
            </a:r>
            <a:r>
              <a:rPr lang="en-US" sz="2950" spc="240" dirty="0">
                <a:latin typeface="Myriad Pro"/>
                <a:cs typeface="Myriad Pro"/>
              </a:rPr>
              <a:t>State </a:t>
            </a:r>
            <a:r>
              <a:rPr lang="en-US" sz="2950" spc="240" dirty="0" smtClean="0">
                <a:latin typeface="Myriad Pro"/>
                <a:cs typeface="Myriad Pro"/>
              </a:rPr>
              <a:t>Council Member - Odisha </a:t>
            </a:r>
            <a:r>
              <a:rPr lang="en-US" sz="2950" spc="240" dirty="0">
                <a:latin typeface="Myriad Pro"/>
                <a:cs typeface="Myriad Pro"/>
              </a:rPr>
              <a:t>(YOUTH &amp; COMMUNITY EMPOWERMENT </a:t>
            </a:r>
            <a:r>
              <a:rPr lang="en-US" sz="2950" spc="55" dirty="0">
                <a:latin typeface="Myriad Pro"/>
                <a:cs typeface="Myriad Pro"/>
              </a:rPr>
              <a:t>C</a:t>
            </a:r>
            <a:r>
              <a:rPr lang="en-US" sz="2950" spc="114" dirty="0">
                <a:latin typeface="Myriad Pro"/>
                <a:cs typeface="Myriad Pro"/>
              </a:rPr>
              <a:t>OUNCIL)</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74844" y="5361093"/>
            <a:ext cx="11583668" cy="6078587"/>
          </a:xfrm>
          <a:prstGeom prst="rect">
            <a:avLst/>
          </a:prstGeom>
        </p:spPr>
        <p:txBody>
          <a:bodyPr vert="horz" wrap="square" lIns="0" tIns="0" rIns="0" bIns="0" rtlCol="0">
            <a:spAutoFit/>
          </a:bodyPr>
          <a:lstStyle/>
          <a:p>
            <a:pPr algn="just"/>
            <a:r>
              <a:rPr lang="en-US" sz="4500" b="1" spc="25" dirty="0">
                <a:latin typeface="Constantia" panose="02030602050306030303" pitchFamily="18" charset="0"/>
                <a:cs typeface="Garamond"/>
              </a:rPr>
              <a:t>BIO:- </a:t>
            </a:r>
            <a:r>
              <a:rPr lang="en-US" sz="3300" b="1" spc="25" dirty="0" err="1">
                <a:latin typeface="Constantia" panose="02030602050306030303" pitchFamily="18" charset="0"/>
                <a:cs typeface="Garamond"/>
              </a:rPr>
              <a:t>Sivayeeka</a:t>
            </a:r>
            <a:r>
              <a:rPr lang="en-US" sz="3300" b="1" spc="25" dirty="0">
                <a:latin typeface="Constantia" panose="02030602050306030303" pitchFamily="18" charset="0"/>
                <a:cs typeface="Garamond"/>
              </a:rPr>
              <a:t> </a:t>
            </a:r>
            <a:r>
              <a:rPr lang="en-US" sz="3300" b="1" spc="25" dirty="0" err="1">
                <a:latin typeface="Constantia" panose="02030602050306030303" pitchFamily="18" charset="0"/>
                <a:cs typeface="Garamond"/>
              </a:rPr>
              <a:t>Sivani</a:t>
            </a:r>
            <a:r>
              <a:rPr lang="en-US" sz="3300" b="1" spc="25" dirty="0">
                <a:latin typeface="Constantia" panose="02030602050306030303" pitchFamily="18" charset="0"/>
                <a:cs typeface="Garamond"/>
              </a:rPr>
              <a:t> holds an </a:t>
            </a:r>
            <a:r>
              <a:rPr lang="en-US" sz="3300" b="1" spc="25" dirty="0" err="1">
                <a:latin typeface="Constantia" panose="02030602050306030303" pitchFamily="18" charset="0"/>
                <a:cs typeface="Garamond"/>
              </a:rPr>
              <a:t>M.Phil</a:t>
            </a:r>
            <a:r>
              <a:rPr lang="en-US" sz="3300" b="1" spc="25" dirty="0">
                <a:latin typeface="Constantia" panose="02030602050306030303" pitchFamily="18" charset="0"/>
                <a:cs typeface="Garamond"/>
              </a:rPr>
              <a:t> degree in English literature from </a:t>
            </a:r>
            <a:r>
              <a:rPr lang="en-US" sz="3300" b="1" spc="25" dirty="0" err="1">
                <a:latin typeface="Constantia" panose="02030602050306030303" pitchFamily="18" charset="0"/>
                <a:cs typeface="Garamond"/>
              </a:rPr>
              <a:t>Ravenshaw</a:t>
            </a:r>
            <a:r>
              <a:rPr lang="en-US" sz="3300" b="1" spc="25" dirty="0">
                <a:latin typeface="Constantia" panose="02030602050306030303" pitchFamily="18" charset="0"/>
                <a:cs typeface="Garamond"/>
              </a:rPr>
              <a:t> University, Odisha. She works at </a:t>
            </a:r>
            <a:r>
              <a:rPr lang="en-US" sz="3300" b="1" spc="25" dirty="0" err="1">
                <a:latin typeface="Constantia" panose="02030602050306030303" pitchFamily="18" charset="0"/>
                <a:cs typeface="Garamond"/>
              </a:rPr>
              <a:t>Byju's</a:t>
            </a:r>
            <a:r>
              <a:rPr lang="en-US" sz="3300" b="1" spc="25" dirty="0">
                <a:latin typeface="Constantia" panose="02030602050306030303" pitchFamily="18" charset="0"/>
                <a:cs typeface="Garamond"/>
              </a:rPr>
              <a:t>, the largest </a:t>
            </a:r>
            <a:r>
              <a:rPr lang="en-US" sz="3300" b="1" spc="25" dirty="0" err="1">
                <a:latin typeface="Constantia" panose="02030602050306030303" pitchFamily="18" charset="0"/>
                <a:cs typeface="Garamond"/>
              </a:rPr>
              <a:t>ed</a:t>
            </a:r>
            <a:r>
              <a:rPr lang="en-US" sz="3300" b="1" spc="25" dirty="0">
                <a:latin typeface="Constantia" panose="02030602050306030303" pitchFamily="18" charset="0"/>
                <a:cs typeface="Garamond"/>
              </a:rPr>
              <a:t>-tech company of India. She also works as a volunteer in </a:t>
            </a:r>
            <a:r>
              <a:rPr lang="en-US" sz="3300" b="1" spc="25" dirty="0" err="1">
                <a:latin typeface="Constantia" panose="02030602050306030303" pitchFamily="18" charset="0"/>
                <a:cs typeface="Garamond"/>
              </a:rPr>
              <a:t>Charmaghz</a:t>
            </a:r>
            <a:r>
              <a:rPr lang="en-US" sz="3300" b="1" spc="25" dirty="0">
                <a:latin typeface="Constantia" panose="02030602050306030303" pitchFamily="18" charset="0"/>
                <a:cs typeface="Garamond"/>
              </a:rPr>
              <a:t>, a mobile library for children in Afghanistan. Prior to this, she has worked at central and state government colleges and NGOs. She has been published in peer-reviewed journals for her research on Afghanistan women autobiographies. She is mainly engaged in academic qualitative research on gender, equality, </a:t>
            </a:r>
            <a:r>
              <a:rPr lang="en-US" sz="3300" b="1" spc="25" dirty="0" err="1">
                <a:latin typeface="Constantia" panose="02030602050306030303" pitchFamily="18" charset="0"/>
                <a:cs typeface="Garamond"/>
              </a:rPr>
              <a:t>intersectionality</a:t>
            </a:r>
            <a:r>
              <a:rPr lang="en-US" sz="3300" b="1" spc="25" dirty="0">
                <a:latin typeface="Constantia" panose="02030602050306030303" pitchFamily="18" charset="0"/>
                <a:cs typeface="Garamond"/>
              </a:rPr>
              <a:t>, gender-based violence, educational and social </a:t>
            </a:r>
            <a:r>
              <a:rPr lang="en-US" sz="3300" b="1" spc="25" dirty="0" err="1">
                <a:latin typeface="Constantia" panose="02030602050306030303" pitchFamily="18" charset="0"/>
                <a:cs typeface="Garamond"/>
              </a:rPr>
              <a:t>upliftment</a:t>
            </a:r>
            <a:r>
              <a:rPr lang="en-US" sz="3300" b="1" spc="25" dirty="0">
                <a:latin typeface="Constantia" panose="02030602050306030303" pitchFamily="18" charset="0"/>
                <a:cs typeface="Garamond"/>
              </a:rPr>
              <a:t>.</a:t>
            </a:r>
            <a:endParaRPr lang="en-US" sz="3300" dirty="0">
              <a:latin typeface="Constantia" panose="02030602050306030303" pitchFamily="18" charset="0"/>
            </a:endParaRPr>
          </a:p>
          <a:p>
            <a:pPr algn="just"/>
            <a:endParaRPr lang="en-US" sz="2000" spc="25" dirty="0" smtClean="0">
              <a:latin typeface="Constantia" panose="02030602050306030303" pitchFamily="18"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10</a:t>
            </a:fld>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35241" y="4397564"/>
            <a:ext cx="6156007" cy="6513150"/>
          </a:xfrm>
          <a:prstGeom prst="rect">
            <a:avLst/>
          </a:prstGeom>
        </p:spPr>
      </p:pic>
    </p:spTree>
    <p:extLst>
      <p:ext uri="{BB962C8B-B14F-4D97-AF65-F5344CB8AC3E}">
        <p14:creationId xmlns:p14="http://schemas.microsoft.com/office/powerpoint/2010/main" val="404638154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267280"/>
          </a:xfrm>
          <a:prstGeom prst="rect">
            <a:avLst/>
          </a:prstGeom>
        </p:spPr>
        <p:txBody>
          <a:bodyPr vert="horz" wrap="square" lIns="0" tIns="1101810" rIns="0" bIns="0" rtlCol="0">
            <a:spAutoFit/>
          </a:bodyPr>
          <a:lstStyle/>
          <a:p>
            <a:pPr marL="307340" algn="ctr">
              <a:lnSpc>
                <a:spcPts val="8150"/>
              </a:lnSpc>
            </a:pPr>
            <a:r>
              <a:rPr lang="en-US" sz="6600" dirty="0" err="1"/>
              <a:t>Subhada</a:t>
            </a:r>
            <a:r>
              <a:rPr lang="en-US" sz="6600" dirty="0"/>
              <a:t> </a:t>
            </a:r>
            <a:r>
              <a:rPr lang="en-US" sz="6600" dirty="0" err="1"/>
              <a:t>Nayak</a:t>
            </a:r>
            <a:r>
              <a:rPr lang="en-US" sz="6200" spc="-135" dirty="0" smtClean="0">
                <a:solidFill>
                  <a:schemeClr val="tx1"/>
                </a:solidFill>
              </a:rPr>
              <a:t>, Council Member  (Odisha)</a:t>
            </a:r>
            <a:r>
              <a:rPr lang="en-US" sz="6200" spc="-135" dirty="0" smtClean="0">
                <a:solidFill>
                  <a:schemeClr val="bg1"/>
                </a:solidFill>
              </a:rPr>
              <a:t/>
            </a:r>
            <a:br>
              <a:rPr lang="en-US" sz="6200" spc="-135" dirty="0" smtClean="0">
                <a:solidFill>
                  <a:schemeClr val="bg1"/>
                </a:solidFill>
              </a:rPr>
            </a:br>
            <a:r>
              <a:rPr sz="2950" b="0" spc="240" dirty="0" smtClean="0">
                <a:latin typeface="Myriad Pro"/>
                <a:cs typeface="Myriad Pro"/>
              </a:rPr>
              <a:t> </a:t>
            </a:r>
            <a:r>
              <a:rPr lang="en-US" sz="2950" spc="240" dirty="0" smtClean="0">
                <a:latin typeface="Myriad Pro"/>
                <a:cs typeface="Myriad Pro"/>
              </a:rPr>
              <a:t>State Council Member - Odisha </a:t>
            </a:r>
            <a:r>
              <a:rPr lang="en-US" sz="2950" spc="240" dirty="0">
                <a:latin typeface="Myriad Pro"/>
                <a:cs typeface="Myriad Pro"/>
              </a:rPr>
              <a:t>(YOUTH &amp; COMMUNITY EMPOWERMENT </a:t>
            </a:r>
            <a:r>
              <a:rPr lang="en-US" sz="2950" spc="55" dirty="0">
                <a:latin typeface="Myriad Pro"/>
                <a:cs typeface="Myriad Pro"/>
              </a:rPr>
              <a:t>C</a:t>
            </a:r>
            <a:r>
              <a:rPr lang="en-US" sz="2950" spc="114" dirty="0">
                <a:latin typeface="Myriad Pro"/>
                <a:cs typeface="Myriad Pro"/>
              </a:rPr>
              <a:t>OUNCIL)</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937967" y="5372946"/>
            <a:ext cx="11462876" cy="5616922"/>
          </a:xfrm>
          <a:prstGeom prst="rect">
            <a:avLst/>
          </a:prstGeom>
        </p:spPr>
        <p:txBody>
          <a:bodyPr vert="horz" wrap="square" lIns="0" tIns="0" rIns="0" bIns="0" rtlCol="0">
            <a:spAutoFit/>
          </a:bodyPr>
          <a:lstStyle/>
          <a:p>
            <a:pPr algn="just"/>
            <a:r>
              <a:rPr lang="en-US" sz="4500" b="1" spc="25" dirty="0" smtClean="0">
                <a:latin typeface="Garamond"/>
                <a:cs typeface="Garamond"/>
              </a:rPr>
              <a:t>BIO:- </a:t>
            </a:r>
            <a:r>
              <a:rPr lang="en-US" sz="4000" b="1" spc="25" dirty="0" smtClean="0">
                <a:latin typeface="Garamond" panose="02020404030301010803" pitchFamily="18" charset="0"/>
                <a:cs typeface="Garamond"/>
              </a:rPr>
              <a:t>Ms. </a:t>
            </a:r>
            <a:r>
              <a:rPr lang="en-US" sz="4000" b="1" spc="25" dirty="0" err="1" smtClean="0">
                <a:latin typeface="Garamond" panose="02020404030301010803" pitchFamily="18" charset="0"/>
                <a:cs typeface="Garamond"/>
              </a:rPr>
              <a:t>Subhada</a:t>
            </a:r>
            <a:r>
              <a:rPr lang="en-US" sz="4000" b="1" spc="25" dirty="0" smtClean="0">
                <a:latin typeface="Garamond" panose="02020404030301010803" pitchFamily="18" charset="0"/>
                <a:cs typeface="Garamond"/>
              </a:rPr>
              <a:t> </a:t>
            </a:r>
            <a:r>
              <a:rPr lang="en-US" sz="4000" b="1" spc="25" dirty="0" err="1" smtClean="0">
                <a:latin typeface="Garamond" panose="02020404030301010803" pitchFamily="18" charset="0"/>
                <a:cs typeface="Garamond"/>
              </a:rPr>
              <a:t>Nayak</a:t>
            </a:r>
            <a:r>
              <a:rPr lang="en-US" sz="4000" b="1" spc="25" dirty="0" smtClean="0">
                <a:latin typeface="Garamond" panose="02020404030301010803" pitchFamily="18" charset="0"/>
                <a:cs typeface="Garamond"/>
              </a:rPr>
              <a:t> is a </a:t>
            </a:r>
            <a:r>
              <a:rPr lang="en-US" sz="4000" b="1" dirty="0" smtClean="0">
                <a:latin typeface="Garamond" panose="02020404030301010803" pitchFamily="18" charset="0"/>
              </a:rPr>
              <a:t>Member </a:t>
            </a:r>
            <a:r>
              <a:rPr lang="en-US" sz="4000" b="1" dirty="0">
                <a:latin typeface="Garamond" panose="02020404030301010803" pitchFamily="18" charset="0"/>
              </a:rPr>
              <a:t>in Juvenile Justice Board, Berhampur having 15 years experience in advocacy dealing with all types of </a:t>
            </a:r>
            <a:r>
              <a:rPr lang="en-US" sz="4000" b="1" dirty="0" smtClean="0">
                <a:latin typeface="Garamond" panose="02020404030301010803" pitchFamily="18" charset="0"/>
              </a:rPr>
              <a:t>cases. View </a:t>
            </a:r>
            <a:r>
              <a:rPr lang="en-US" sz="4000" b="1" dirty="0">
                <a:latin typeface="Garamond" panose="02020404030301010803" pitchFamily="18" charset="0"/>
              </a:rPr>
              <a:t>on Women Empowerment: It  refers to the efforts and initiatives taken to promote gender equality, enhance women's participation in decision-making processes, improve their access to education, healthcare, and economic opportunities, and eliminate gender-based violence and discrimination</a:t>
            </a:r>
            <a:r>
              <a:rPr lang="en-US" sz="4000" b="1" dirty="0" smtClean="0">
                <a:latin typeface="Garamond" panose="02020404030301010803" pitchFamily="18" charset="0"/>
              </a:rPr>
              <a:t>.</a:t>
            </a:r>
            <a:endParaRPr lang="en-IN" sz="4000" b="1" dirty="0">
              <a:latin typeface="Garamond" panose="02020404030301010803" pitchFamily="18" charset="0"/>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100</a:t>
            </a:fld>
            <a:endParaRPr lang="en-US"/>
          </a:p>
        </p:txBody>
      </p:sp>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12740005" y="4365414"/>
            <a:ext cx="6151244" cy="6545300"/>
          </a:xfrm>
          <a:prstGeom prst="rect">
            <a:avLst/>
          </a:prstGeom>
        </p:spPr>
      </p:pic>
    </p:spTree>
    <p:extLst>
      <p:ext uri="{BB962C8B-B14F-4D97-AF65-F5344CB8AC3E}">
        <p14:creationId xmlns:p14="http://schemas.microsoft.com/office/powerpoint/2010/main" val="53711698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5755"/>
            <a:ext cx="18364200" cy="4267280"/>
          </a:xfrm>
          <a:prstGeom prst="rect">
            <a:avLst/>
          </a:prstGeom>
        </p:spPr>
        <p:txBody>
          <a:bodyPr vert="horz" wrap="square" lIns="0" tIns="1101810" rIns="0" bIns="0" rtlCol="0">
            <a:spAutoFit/>
          </a:bodyPr>
          <a:lstStyle/>
          <a:p>
            <a:pPr marL="307340" algn="ctr">
              <a:lnSpc>
                <a:spcPts val="8150"/>
              </a:lnSpc>
            </a:pPr>
            <a:r>
              <a:rPr lang="en-IN" sz="6600" dirty="0" err="1"/>
              <a:t>Simran</a:t>
            </a:r>
            <a:r>
              <a:rPr lang="en-IN" sz="6600" dirty="0"/>
              <a:t> </a:t>
            </a:r>
            <a:r>
              <a:rPr lang="en-IN" sz="6600" dirty="0" err="1"/>
              <a:t>Mohanty</a:t>
            </a:r>
            <a:r>
              <a:rPr lang="en-US" sz="6200" spc="-135" dirty="0" smtClean="0">
                <a:solidFill>
                  <a:schemeClr val="tx1"/>
                </a:solidFill>
              </a:rPr>
              <a:t>, Council Member  (Odisha)</a:t>
            </a:r>
            <a:r>
              <a:rPr lang="en-US" sz="6200" spc="-135" dirty="0" smtClean="0">
                <a:solidFill>
                  <a:schemeClr val="bg1"/>
                </a:solidFill>
              </a:rPr>
              <a:t/>
            </a:r>
            <a:br>
              <a:rPr lang="en-US" sz="6200" spc="-135" dirty="0" smtClean="0">
                <a:solidFill>
                  <a:schemeClr val="bg1"/>
                </a:solidFill>
              </a:rPr>
            </a:br>
            <a:r>
              <a:rPr sz="2950" b="0" spc="240" dirty="0" smtClean="0">
                <a:latin typeface="Myriad Pro"/>
                <a:cs typeface="Myriad Pro"/>
              </a:rPr>
              <a:t> </a:t>
            </a:r>
            <a:r>
              <a:rPr lang="en-US" sz="2950" spc="240" dirty="0" smtClean="0">
                <a:latin typeface="Myriad Pro"/>
                <a:cs typeface="Myriad Pro"/>
              </a:rPr>
              <a:t>State Council Member - Odisha </a:t>
            </a:r>
            <a:r>
              <a:rPr lang="en-US" sz="2950" spc="240" dirty="0">
                <a:latin typeface="Myriad Pro"/>
                <a:cs typeface="Myriad Pro"/>
              </a:rPr>
              <a:t>(YOUTH &amp; COMMUNITY EMPOWERMENT </a:t>
            </a:r>
            <a:r>
              <a:rPr lang="en-US" sz="2950" spc="55" dirty="0">
                <a:latin typeface="Myriad Pro"/>
                <a:cs typeface="Myriad Pro"/>
              </a:rPr>
              <a:t>C</a:t>
            </a:r>
            <a:r>
              <a:rPr lang="en-US" sz="2950" spc="114" dirty="0">
                <a:latin typeface="Myriad Pro"/>
                <a:cs typeface="Myriad Pro"/>
              </a:rPr>
              <a:t>OUNCIL)</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888754" y="6143732"/>
            <a:ext cx="11462876" cy="4385816"/>
          </a:xfrm>
          <a:prstGeom prst="rect">
            <a:avLst/>
          </a:prstGeom>
        </p:spPr>
        <p:txBody>
          <a:bodyPr vert="horz" wrap="square" lIns="0" tIns="0" rIns="0" bIns="0" rtlCol="0">
            <a:spAutoFit/>
          </a:bodyPr>
          <a:lstStyle/>
          <a:p>
            <a:pPr algn="just"/>
            <a:r>
              <a:rPr lang="en-US" sz="4500" b="1" spc="25" dirty="0" smtClean="0">
                <a:latin typeface="Garamond"/>
                <a:cs typeface="Garamond"/>
              </a:rPr>
              <a:t>BIO:- </a:t>
            </a:r>
            <a:r>
              <a:rPr lang="en-US" sz="4000" b="1" spc="25" dirty="0" smtClean="0">
                <a:latin typeface="Garamond" panose="02020404030301010803" pitchFamily="18" charset="0"/>
                <a:cs typeface="Garamond"/>
              </a:rPr>
              <a:t>Ms. </a:t>
            </a:r>
            <a:r>
              <a:rPr lang="en-IN" sz="4000" b="1" dirty="0" err="1" smtClean="0">
                <a:latin typeface="Garamond" panose="02020404030301010803" pitchFamily="18" charset="0"/>
              </a:rPr>
              <a:t>Simran</a:t>
            </a:r>
            <a:r>
              <a:rPr lang="en-IN" sz="4000" b="1" dirty="0" smtClean="0">
                <a:latin typeface="Garamond" panose="02020404030301010803" pitchFamily="18" charset="0"/>
              </a:rPr>
              <a:t> </a:t>
            </a:r>
            <a:r>
              <a:rPr lang="en-IN" sz="4000" b="1" dirty="0" err="1" smtClean="0">
                <a:latin typeface="Garamond" panose="02020404030301010803" pitchFamily="18" charset="0"/>
              </a:rPr>
              <a:t>Mohanty</a:t>
            </a:r>
            <a:r>
              <a:rPr lang="en-IN" sz="4000" b="1" dirty="0" smtClean="0">
                <a:latin typeface="Garamond" panose="02020404030301010803" pitchFamily="18" charset="0"/>
              </a:rPr>
              <a:t> </a:t>
            </a:r>
            <a:r>
              <a:rPr lang="en-IN" sz="4000" b="1" dirty="0">
                <a:latin typeface="Garamond" panose="02020404030301010803" pitchFamily="18" charset="0"/>
              </a:rPr>
              <a:t>is a prolific author known for her captivating novels that transport readers to imaginative worlds and explore the depths of human </a:t>
            </a:r>
            <a:r>
              <a:rPr lang="en-IN" sz="4000" b="1" dirty="0" smtClean="0">
                <a:latin typeface="Garamond" panose="02020404030301010803" pitchFamily="18" charset="0"/>
              </a:rPr>
              <a:t>emotions. Her view on </a:t>
            </a:r>
            <a:r>
              <a:rPr lang="en-IN" sz="4000" b="1" dirty="0">
                <a:latin typeface="Garamond" panose="02020404030301010803" pitchFamily="18" charset="0"/>
              </a:rPr>
              <a:t>women </a:t>
            </a:r>
            <a:r>
              <a:rPr lang="en-IN" sz="4000" b="1" dirty="0" smtClean="0">
                <a:latin typeface="Garamond" panose="02020404030301010803" pitchFamily="18" charset="0"/>
              </a:rPr>
              <a:t>Empowerment is to </a:t>
            </a:r>
            <a:r>
              <a:rPr lang="en-IN" sz="4000" b="1" dirty="0">
                <a:latin typeface="Garamond" panose="02020404030301010803" pitchFamily="18" charset="0"/>
              </a:rPr>
              <a:t>be vocal about our rights. To ensure empowerment in all spheres; financial, economic, educational, political and legal. </a:t>
            </a:r>
            <a:r>
              <a:rPr lang="en-US" sz="4000" b="1" spc="25" dirty="0" smtClean="0">
                <a:latin typeface="Garamond" panose="02020404030301010803" pitchFamily="18" charset="0"/>
                <a:cs typeface="Garamond"/>
              </a:rPr>
              <a:t> </a:t>
            </a:r>
            <a:endParaRPr lang="en-IN" sz="4000" b="1" dirty="0">
              <a:latin typeface="Garamond" panose="02020404030301010803" pitchFamily="18" charset="0"/>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101</a:t>
            </a:fld>
            <a:endParaRPr lang="en-US"/>
          </a:p>
        </p:txBody>
      </p:sp>
      <p:pic>
        <p:nvPicPr>
          <p:cNvPr id="17" name="Picture 16"/>
          <p:cNvPicPr/>
          <p:nvPr/>
        </p:nvPicPr>
        <p:blipFill>
          <a:blip r:embed="rId4">
            <a:extLst>
              <a:ext uri="{28A0092B-C50C-407E-A947-70E740481C1C}">
                <a14:useLocalDpi xmlns:a14="http://schemas.microsoft.com/office/drawing/2010/main" val="0"/>
              </a:ext>
            </a:extLst>
          </a:blip>
          <a:stretch>
            <a:fillRect/>
          </a:stretch>
        </p:blipFill>
        <p:spPr>
          <a:xfrm>
            <a:off x="12713335" y="4397564"/>
            <a:ext cx="6177914" cy="6513150"/>
          </a:xfrm>
          <a:prstGeom prst="rect">
            <a:avLst/>
          </a:prstGeom>
        </p:spPr>
      </p:pic>
    </p:spTree>
    <p:extLst>
      <p:ext uri="{BB962C8B-B14F-4D97-AF65-F5344CB8AC3E}">
        <p14:creationId xmlns:p14="http://schemas.microsoft.com/office/powerpoint/2010/main" val="83176167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5755"/>
            <a:ext cx="18364200" cy="4267280"/>
          </a:xfrm>
          <a:prstGeom prst="rect">
            <a:avLst/>
          </a:prstGeom>
        </p:spPr>
        <p:txBody>
          <a:bodyPr vert="horz" wrap="square" lIns="0" tIns="1101810" rIns="0" bIns="0" rtlCol="0">
            <a:spAutoFit/>
          </a:bodyPr>
          <a:lstStyle/>
          <a:p>
            <a:pPr marL="307340" algn="ctr">
              <a:lnSpc>
                <a:spcPts val="8150"/>
              </a:lnSpc>
            </a:pPr>
            <a:r>
              <a:rPr lang="en-US" sz="6200" spc="-135" dirty="0" err="1" smtClean="0">
                <a:solidFill>
                  <a:schemeClr val="tx1"/>
                </a:solidFill>
              </a:rPr>
              <a:t>Ipsa</a:t>
            </a:r>
            <a:r>
              <a:rPr lang="en-US" sz="6200" spc="-135" dirty="0" smtClean="0">
                <a:solidFill>
                  <a:schemeClr val="tx1"/>
                </a:solidFill>
              </a:rPr>
              <a:t> </a:t>
            </a:r>
            <a:r>
              <a:rPr lang="en-US" sz="6200" spc="-135" dirty="0" err="1" smtClean="0">
                <a:solidFill>
                  <a:schemeClr val="tx1"/>
                </a:solidFill>
              </a:rPr>
              <a:t>Khuntia</a:t>
            </a:r>
            <a:r>
              <a:rPr lang="en-US" sz="6200" spc="-135" dirty="0" smtClean="0">
                <a:solidFill>
                  <a:schemeClr val="tx1"/>
                </a:solidFill>
              </a:rPr>
              <a:t>, Council Member  (Odisha)</a:t>
            </a:r>
            <a:r>
              <a:rPr lang="en-US" sz="6200" spc="-135" dirty="0" smtClean="0">
                <a:solidFill>
                  <a:schemeClr val="bg1"/>
                </a:solidFill>
              </a:rPr>
              <a:t/>
            </a:r>
            <a:br>
              <a:rPr lang="en-US" sz="6200" spc="-135" dirty="0" smtClean="0">
                <a:solidFill>
                  <a:schemeClr val="bg1"/>
                </a:solidFill>
              </a:rPr>
            </a:br>
            <a:r>
              <a:rPr sz="2950" b="0" spc="240" dirty="0" smtClean="0">
                <a:latin typeface="Myriad Pro"/>
                <a:cs typeface="Myriad Pro"/>
              </a:rPr>
              <a:t> </a:t>
            </a:r>
            <a:r>
              <a:rPr lang="en-US" sz="2950" spc="240" dirty="0" smtClean="0">
                <a:latin typeface="Myriad Pro"/>
                <a:cs typeface="Myriad Pro"/>
              </a:rPr>
              <a:t>State Council Member - Odisha </a:t>
            </a:r>
            <a:r>
              <a:rPr lang="en-US" sz="2950" spc="240" dirty="0">
                <a:latin typeface="Myriad Pro"/>
                <a:cs typeface="Myriad Pro"/>
              </a:rPr>
              <a:t>(YOUTH &amp; COMMUNITY EMPOWERMENT </a:t>
            </a:r>
            <a:r>
              <a:rPr lang="en-US" sz="2950" spc="55" dirty="0">
                <a:latin typeface="Myriad Pro"/>
                <a:cs typeface="Myriad Pro"/>
              </a:rPr>
              <a:t>C</a:t>
            </a:r>
            <a:r>
              <a:rPr lang="en-US" sz="2950" spc="114" dirty="0">
                <a:latin typeface="Myriad Pro"/>
                <a:cs typeface="Myriad Pro"/>
              </a:rPr>
              <a:t>OUNCIL)</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897644" y="5656077"/>
            <a:ext cx="11462876" cy="6232475"/>
          </a:xfrm>
          <a:prstGeom prst="rect">
            <a:avLst/>
          </a:prstGeom>
        </p:spPr>
        <p:txBody>
          <a:bodyPr vert="horz" wrap="square" lIns="0" tIns="0" rIns="0" bIns="0" rtlCol="0">
            <a:spAutoFit/>
          </a:bodyPr>
          <a:lstStyle/>
          <a:p>
            <a:pPr algn="just"/>
            <a:r>
              <a:rPr lang="en-US" sz="4500" b="1" spc="25" dirty="0" smtClean="0">
                <a:latin typeface="Garamond"/>
                <a:cs typeface="Garamond"/>
              </a:rPr>
              <a:t>BIO:- </a:t>
            </a:r>
            <a:r>
              <a:rPr lang="en-US" sz="4000" b="1" spc="25" dirty="0" smtClean="0">
                <a:latin typeface="Garamond" panose="02020404030301010803" pitchFamily="18" charset="0"/>
                <a:cs typeface="Garamond"/>
              </a:rPr>
              <a:t>Ms. </a:t>
            </a:r>
            <a:r>
              <a:rPr lang="en-IN" sz="4000" b="1" dirty="0" err="1" smtClean="0">
                <a:latin typeface="Garamond" panose="02020404030301010803" pitchFamily="18" charset="0"/>
              </a:rPr>
              <a:t>Ipsa</a:t>
            </a:r>
            <a:r>
              <a:rPr lang="en-IN" sz="4000" b="1" dirty="0" smtClean="0">
                <a:latin typeface="Garamond" panose="02020404030301010803" pitchFamily="18" charset="0"/>
              </a:rPr>
              <a:t> </a:t>
            </a:r>
            <a:r>
              <a:rPr lang="en-IN" sz="4000" b="1" dirty="0" err="1" smtClean="0">
                <a:latin typeface="Garamond" panose="02020404030301010803" pitchFamily="18" charset="0"/>
              </a:rPr>
              <a:t>Khuntia</a:t>
            </a:r>
            <a:r>
              <a:rPr lang="en-IN" sz="4000" b="1" dirty="0" smtClean="0">
                <a:latin typeface="Garamond" panose="02020404030301010803" pitchFamily="18" charset="0"/>
              </a:rPr>
              <a:t>, </a:t>
            </a:r>
            <a:r>
              <a:rPr lang="en-IN" sz="4000" b="1" dirty="0">
                <a:latin typeface="Garamond" panose="02020404030301010803" pitchFamily="18" charset="0"/>
              </a:rPr>
              <a:t>a dedicated student, juggles academics while passionately crafting unique ornaments, infusing creativity and entrepreneurship into her small business</a:t>
            </a:r>
            <a:r>
              <a:rPr lang="en-IN" sz="4000" b="1" dirty="0" smtClean="0">
                <a:latin typeface="Garamond" panose="02020404030301010803" pitchFamily="18" charset="0"/>
              </a:rPr>
              <a:t>. </a:t>
            </a:r>
            <a:r>
              <a:rPr lang="en-IN" sz="4000" b="1" dirty="0">
                <a:latin typeface="Garamond" panose="02020404030301010803" pitchFamily="18" charset="0"/>
              </a:rPr>
              <a:t>View on women Empowerment: To be vocal about our rights. To ensure empowerment in all spheres; financial, economic, educational, political and legal. We can only lead fulfilling lives if we're in this together.</a:t>
            </a:r>
          </a:p>
          <a:p>
            <a:pPr algn="just"/>
            <a:endParaRPr lang="en-IN" sz="4000" dirty="0"/>
          </a:p>
          <a:p>
            <a:pPr algn="just"/>
            <a:endParaRPr lang="en-IN" sz="4000" b="1" dirty="0">
              <a:latin typeface="Garamond" panose="02020404030301010803" pitchFamily="18" charset="0"/>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102</a:t>
            </a:fld>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22223" y="4401707"/>
            <a:ext cx="6169025" cy="6456794"/>
          </a:xfrm>
          <a:prstGeom prst="rect">
            <a:avLst/>
          </a:prstGeom>
        </p:spPr>
      </p:pic>
    </p:spTree>
    <p:extLst>
      <p:ext uri="{BB962C8B-B14F-4D97-AF65-F5344CB8AC3E}">
        <p14:creationId xmlns:p14="http://schemas.microsoft.com/office/powerpoint/2010/main" val="174229469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5755"/>
            <a:ext cx="18364200" cy="4267280"/>
          </a:xfrm>
          <a:prstGeom prst="rect">
            <a:avLst/>
          </a:prstGeom>
        </p:spPr>
        <p:txBody>
          <a:bodyPr vert="horz" wrap="square" lIns="0" tIns="1101810" rIns="0" bIns="0" rtlCol="0">
            <a:spAutoFit/>
          </a:bodyPr>
          <a:lstStyle/>
          <a:p>
            <a:pPr marL="307340" algn="ctr">
              <a:lnSpc>
                <a:spcPts val="8150"/>
              </a:lnSpc>
            </a:pPr>
            <a:r>
              <a:rPr lang="en-US" sz="6200" spc="-135" dirty="0" err="1" smtClean="0">
                <a:solidFill>
                  <a:schemeClr val="tx1"/>
                </a:solidFill>
              </a:rPr>
              <a:t>Subhadra</a:t>
            </a:r>
            <a:r>
              <a:rPr lang="en-US" sz="6200" spc="-135" dirty="0" smtClean="0">
                <a:solidFill>
                  <a:schemeClr val="tx1"/>
                </a:solidFill>
              </a:rPr>
              <a:t> </a:t>
            </a:r>
            <a:r>
              <a:rPr lang="en-US" sz="6200" spc="-135" dirty="0" err="1" smtClean="0">
                <a:solidFill>
                  <a:schemeClr val="tx1"/>
                </a:solidFill>
              </a:rPr>
              <a:t>Hansda</a:t>
            </a:r>
            <a:r>
              <a:rPr lang="en-US" sz="6200" spc="-135" dirty="0" smtClean="0">
                <a:solidFill>
                  <a:schemeClr val="tx1"/>
                </a:solidFill>
              </a:rPr>
              <a:t>, Council Member  (Odisha)</a:t>
            </a:r>
            <a:r>
              <a:rPr lang="en-US" sz="6200" spc="-135" dirty="0" smtClean="0">
                <a:solidFill>
                  <a:schemeClr val="bg1"/>
                </a:solidFill>
              </a:rPr>
              <a:t/>
            </a:r>
            <a:br>
              <a:rPr lang="en-US" sz="6200" spc="-135" dirty="0" smtClean="0">
                <a:solidFill>
                  <a:schemeClr val="bg1"/>
                </a:solidFill>
              </a:rPr>
            </a:br>
            <a:r>
              <a:rPr sz="2950" b="0" spc="240" dirty="0" smtClean="0">
                <a:latin typeface="Myriad Pro"/>
                <a:cs typeface="Myriad Pro"/>
              </a:rPr>
              <a:t> </a:t>
            </a:r>
            <a:r>
              <a:rPr lang="en-US" sz="2950" spc="240" dirty="0" smtClean="0">
                <a:latin typeface="Myriad Pro"/>
                <a:cs typeface="Myriad Pro"/>
              </a:rPr>
              <a:t>State Council Member - Odisha </a:t>
            </a:r>
            <a:r>
              <a:rPr lang="en-US" sz="2950" spc="240" dirty="0">
                <a:latin typeface="Myriad Pro"/>
                <a:cs typeface="Myriad Pro"/>
              </a:rPr>
              <a:t>(YOUTH &amp; COMMUNITY EMPOWERMENT </a:t>
            </a:r>
            <a:r>
              <a:rPr lang="en-US" sz="2950" spc="55" dirty="0">
                <a:latin typeface="Myriad Pro"/>
                <a:cs typeface="Myriad Pro"/>
              </a:rPr>
              <a:t>C</a:t>
            </a:r>
            <a:r>
              <a:rPr lang="en-US" sz="2950" spc="114" dirty="0">
                <a:latin typeface="Myriad Pro"/>
                <a:cs typeface="Myriad Pro"/>
              </a:rPr>
              <a:t>OUNCIL)</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88178" y="5103035"/>
            <a:ext cx="11462876" cy="5924699"/>
          </a:xfrm>
          <a:prstGeom prst="rect">
            <a:avLst/>
          </a:prstGeom>
        </p:spPr>
        <p:txBody>
          <a:bodyPr vert="horz" wrap="square" lIns="0" tIns="0" rIns="0" bIns="0" rtlCol="0">
            <a:spAutoFit/>
          </a:bodyPr>
          <a:lstStyle/>
          <a:p>
            <a:pPr algn="just"/>
            <a:r>
              <a:rPr lang="en-US" sz="4500" b="1" spc="25" dirty="0" smtClean="0">
                <a:latin typeface="Garamond"/>
                <a:cs typeface="Garamond"/>
              </a:rPr>
              <a:t>BIO:- </a:t>
            </a:r>
            <a:r>
              <a:rPr lang="en-US" sz="3400" b="1" spc="25" dirty="0" smtClean="0">
                <a:latin typeface="Garamond" panose="02020404030301010803" pitchFamily="18" charset="0"/>
                <a:cs typeface="Garamond"/>
              </a:rPr>
              <a:t>Ms</a:t>
            </a:r>
            <a:r>
              <a:rPr lang="en-US" sz="3400" b="1" spc="25" dirty="0" smtClean="0">
                <a:latin typeface="Garamond" panose="02020404030301010803" pitchFamily="18" charset="0"/>
                <a:cs typeface="Garamond"/>
              </a:rPr>
              <a:t>. </a:t>
            </a:r>
            <a:r>
              <a:rPr lang="en-US" sz="3400" b="1" spc="25" dirty="0" err="1" smtClean="0">
                <a:latin typeface="Garamond" panose="02020404030301010803" pitchFamily="18" charset="0"/>
                <a:cs typeface="Garamond"/>
              </a:rPr>
              <a:t>Subhadra</a:t>
            </a:r>
            <a:r>
              <a:rPr lang="en-US" sz="3400" b="1" spc="25" dirty="0" smtClean="0">
                <a:latin typeface="Garamond" panose="02020404030301010803" pitchFamily="18" charset="0"/>
                <a:cs typeface="Garamond"/>
              </a:rPr>
              <a:t> </a:t>
            </a:r>
            <a:r>
              <a:rPr lang="en-US" sz="3400" b="1" spc="25" dirty="0" err="1" smtClean="0">
                <a:latin typeface="Garamond" panose="02020404030301010803" pitchFamily="18" charset="0"/>
                <a:cs typeface="Garamond"/>
              </a:rPr>
              <a:t>Hansda</a:t>
            </a:r>
            <a:r>
              <a:rPr lang="en-US" sz="3400" b="1" spc="25" dirty="0" smtClean="0">
                <a:latin typeface="Garamond" panose="02020404030301010803" pitchFamily="18" charset="0"/>
                <a:cs typeface="Garamond"/>
              </a:rPr>
              <a:t>, </a:t>
            </a:r>
            <a:r>
              <a:rPr lang="en-IN" sz="3400" b="1" dirty="0">
                <a:latin typeface="Garamond" panose="02020404030301010803" pitchFamily="18" charset="0"/>
              </a:rPr>
              <a:t>a</a:t>
            </a:r>
            <a:r>
              <a:rPr lang="en-IN" sz="3400" b="1" dirty="0" smtClean="0">
                <a:latin typeface="Garamond" panose="02020404030301010803" pitchFamily="18" charset="0"/>
              </a:rPr>
              <a:t>s </a:t>
            </a:r>
            <a:r>
              <a:rPr lang="en-IN" sz="3400" b="1" dirty="0">
                <a:latin typeface="Garamond" panose="02020404030301010803" pitchFamily="18" charset="0"/>
              </a:rPr>
              <a:t>a novice in the field of law, </a:t>
            </a:r>
            <a:r>
              <a:rPr lang="en-IN" sz="3400" b="1" dirty="0" smtClean="0">
                <a:latin typeface="Garamond" panose="02020404030301010803" pitchFamily="18" charset="0"/>
              </a:rPr>
              <a:t>is</a:t>
            </a:r>
            <a:r>
              <a:rPr lang="en-IN" sz="3400" b="1" dirty="0" smtClean="0">
                <a:latin typeface="Garamond" panose="02020404030301010803" pitchFamily="18" charset="0"/>
              </a:rPr>
              <a:t> </a:t>
            </a:r>
            <a:r>
              <a:rPr lang="en-IN" sz="3400" b="1" dirty="0">
                <a:latin typeface="Garamond" panose="02020404030301010803" pitchFamily="18" charset="0"/>
              </a:rPr>
              <a:t>both an advocate and a dedicated student pursuing an LLM program with a specialisation in IPR at IIT, KGP</a:t>
            </a:r>
            <a:r>
              <a:rPr lang="en-IN" sz="3400" b="1" dirty="0" smtClean="0">
                <a:latin typeface="Garamond" panose="02020404030301010803" pitchFamily="18" charset="0"/>
              </a:rPr>
              <a:t>. She is a </a:t>
            </a:r>
            <a:r>
              <a:rPr lang="en-IN" sz="3400" b="1" dirty="0">
                <a:latin typeface="Garamond" panose="02020404030301010803" pitchFamily="18" charset="0"/>
              </a:rPr>
              <a:t>socio-legal management enthusiast and always have a keen interest in continual learning and professional </a:t>
            </a:r>
            <a:r>
              <a:rPr lang="en-IN" sz="3400" b="1" dirty="0" smtClean="0">
                <a:latin typeface="Garamond" panose="02020404030301010803" pitchFamily="18" charset="0"/>
              </a:rPr>
              <a:t>growth. Her view </a:t>
            </a:r>
            <a:r>
              <a:rPr lang="en-IN" sz="3400" b="1" dirty="0">
                <a:latin typeface="Garamond" panose="02020404030301010803" pitchFamily="18" charset="0"/>
              </a:rPr>
              <a:t>on Women Empowerment</a:t>
            </a:r>
            <a:r>
              <a:rPr lang="en-IN" sz="3400" b="1" dirty="0" smtClean="0">
                <a:latin typeface="Garamond" panose="02020404030301010803" pitchFamily="18" charset="0"/>
              </a:rPr>
              <a:t>: is “The </a:t>
            </a:r>
            <a:r>
              <a:rPr lang="en-IN" sz="3400" b="1" dirty="0">
                <a:latin typeface="Garamond" panose="02020404030301010803" pitchFamily="18" charset="0"/>
              </a:rPr>
              <a:t>women's empowerment should extend beyond the realm of mere </a:t>
            </a:r>
            <a:r>
              <a:rPr lang="en-IN" sz="3400" b="1" dirty="0" err="1">
                <a:latin typeface="Garamond" panose="02020404030301010803" pitchFamily="18" charset="0"/>
              </a:rPr>
              <a:t>justice,it</a:t>
            </a:r>
            <a:r>
              <a:rPr lang="en-IN" sz="3400" b="1" dirty="0">
                <a:latin typeface="Garamond" panose="02020404030301010803" pitchFamily="18" charset="0"/>
              </a:rPr>
              <a:t> encompasses the imperative of affording them equal standing within society. This entails granting women the autonomy to exercise their choice, uphold their dignity, access education and enjoy various other fundamental rights</a:t>
            </a:r>
            <a:r>
              <a:rPr lang="en-IN" sz="3400" b="1" dirty="0" smtClean="0">
                <a:latin typeface="Garamond" panose="02020404030301010803" pitchFamily="18" charset="0"/>
              </a:rPr>
              <a:t>.”</a:t>
            </a:r>
            <a:endParaRPr lang="en-IN" sz="3400" b="1" dirty="0">
              <a:latin typeface="Garamond" panose="02020404030301010803" pitchFamily="18" charset="0"/>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103</a:t>
            </a:fld>
            <a:endParaRPr lang="en-US"/>
          </a:p>
        </p:txBody>
      </p:sp>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12676504" y="4397563"/>
            <a:ext cx="6315075" cy="6513151"/>
          </a:xfrm>
          <a:prstGeom prst="rect">
            <a:avLst/>
          </a:prstGeom>
        </p:spPr>
      </p:pic>
    </p:spTree>
    <p:extLst>
      <p:ext uri="{BB962C8B-B14F-4D97-AF65-F5344CB8AC3E}">
        <p14:creationId xmlns:p14="http://schemas.microsoft.com/office/powerpoint/2010/main" val="32713629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5755"/>
            <a:ext cx="18364200" cy="4267280"/>
          </a:xfrm>
          <a:prstGeom prst="rect">
            <a:avLst/>
          </a:prstGeom>
        </p:spPr>
        <p:txBody>
          <a:bodyPr vert="horz" wrap="square" lIns="0" tIns="1101810" rIns="0" bIns="0" rtlCol="0">
            <a:spAutoFit/>
          </a:bodyPr>
          <a:lstStyle/>
          <a:p>
            <a:pPr marL="307340" algn="ctr">
              <a:lnSpc>
                <a:spcPts val="8150"/>
              </a:lnSpc>
            </a:pPr>
            <a:r>
              <a:rPr lang="en-US" sz="6200" spc="-135" dirty="0" err="1" smtClean="0">
                <a:solidFill>
                  <a:schemeClr val="tx1"/>
                </a:solidFill>
              </a:rPr>
              <a:t>Apupa</a:t>
            </a:r>
            <a:r>
              <a:rPr lang="en-US" sz="6200" spc="-135" dirty="0" smtClean="0">
                <a:solidFill>
                  <a:schemeClr val="tx1"/>
                </a:solidFill>
              </a:rPr>
              <a:t> </a:t>
            </a:r>
            <a:r>
              <a:rPr lang="en-US" sz="6200" spc="-135" dirty="0" err="1" smtClean="0">
                <a:solidFill>
                  <a:schemeClr val="tx1"/>
                </a:solidFill>
              </a:rPr>
              <a:t>Rath</a:t>
            </a:r>
            <a:r>
              <a:rPr lang="en-US" sz="6200" spc="-135" dirty="0" smtClean="0">
                <a:solidFill>
                  <a:schemeClr val="tx1"/>
                </a:solidFill>
              </a:rPr>
              <a:t>, </a:t>
            </a:r>
            <a:r>
              <a:rPr lang="en-US" sz="6200" spc="-135" dirty="0" smtClean="0">
                <a:solidFill>
                  <a:schemeClr val="tx1"/>
                </a:solidFill>
              </a:rPr>
              <a:t>Council Member  (Odisha)</a:t>
            </a:r>
            <a:r>
              <a:rPr lang="en-US" sz="6200" spc="-135" dirty="0" smtClean="0">
                <a:solidFill>
                  <a:schemeClr val="bg1"/>
                </a:solidFill>
              </a:rPr>
              <a:t/>
            </a:r>
            <a:br>
              <a:rPr lang="en-US" sz="6200" spc="-135" dirty="0" smtClean="0">
                <a:solidFill>
                  <a:schemeClr val="bg1"/>
                </a:solidFill>
              </a:rPr>
            </a:br>
            <a:r>
              <a:rPr sz="2950" b="0" spc="240" dirty="0" smtClean="0">
                <a:latin typeface="Myriad Pro"/>
                <a:cs typeface="Myriad Pro"/>
              </a:rPr>
              <a:t> </a:t>
            </a:r>
            <a:r>
              <a:rPr lang="en-US" sz="2950" spc="240" dirty="0" smtClean="0">
                <a:latin typeface="Myriad Pro"/>
                <a:cs typeface="Myriad Pro"/>
              </a:rPr>
              <a:t>State Council Member - Odisha </a:t>
            </a:r>
            <a:r>
              <a:rPr lang="en-US" sz="2950" spc="240" dirty="0">
                <a:latin typeface="Myriad Pro"/>
                <a:cs typeface="Myriad Pro"/>
              </a:rPr>
              <a:t>(YOUTH &amp; COMMUNITY EMPOWERMENT </a:t>
            </a:r>
            <a:r>
              <a:rPr lang="en-US" sz="2950" spc="55" dirty="0">
                <a:latin typeface="Myriad Pro"/>
                <a:cs typeface="Myriad Pro"/>
              </a:rPr>
              <a:t>C</a:t>
            </a:r>
            <a:r>
              <a:rPr lang="en-US" sz="2950" spc="114" dirty="0">
                <a:latin typeface="Myriad Pro"/>
                <a:cs typeface="Myriad Pro"/>
              </a:rPr>
              <a:t>OUNCIL)</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88178" y="5103035"/>
            <a:ext cx="11462876" cy="5616922"/>
          </a:xfrm>
          <a:prstGeom prst="rect">
            <a:avLst/>
          </a:prstGeom>
        </p:spPr>
        <p:txBody>
          <a:bodyPr vert="horz" wrap="square" lIns="0" tIns="0" rIns="0" bIns="0" rtlCol="0">
            <a:spAutoFit/>
          </a:bodyPr>
          <a:lstStyle/>
          <a:p>
            <a:pPr algn="just"/>
            <a:r>
              <a:rPr lang="en-US" sz="4500" b="1" spc="25" dirty="0" smtClean="0">
                <a:latin typeface="Garamond"/>
                <a:cs typeface="Garamond"/>
              </a:rPr>
              <a:t>BIO:- </a:t>
            </a:r>
            <a:r>
              <a:rPr lang="en-US" sz="4000" b="1" spc="25" dirty="0" smtClean="0">
                <a:latin typeface="Garamond" panose="02020404030301010803" pitchFamily="18" charset="0"/>
                <a:cs typeface="Garamond"/>
              </a:rPr>
              <a:t>Ms. </a:t>
            </a:r>
            <a:r>
              <a:rPr lang="en-US" sz="4000" b="1" dirty="0">
                <a:latin typeface="Garamond" panose="02020404030301010803" pitchFamily="18" charset="0"/>
              </a:rPr>
              <a:t> </a:t>
            </a:r>
            <a:r>
              <a:rPr lang="en-US" sz="4000" b="1" dirty="0" err="1" smtClean="0">
                <a:latin typeface="Garamond" panose="02020404030301010803" pitchFamily="18" charset="0"/>
              </a:rPr>
              <a:t>Apupa</a:t>
            </a:r>
            <a:r>
              <a:rPr lang="en-US" sz="4000" b="1" dirty="0" smtClean="0">
                <a:latin typeface="Garamond" panose="02020404030301010803" pitchFamily="18" charset="0"/>
              </a:rPr>
              <a:t> </a:t>
            </a:r>
            <a:r>
              <a:rPr lang="en-US" sz="4000" b="1" dirty="0" err="1" smtClean="0">
                <a:latin typeface="Garamond" panose="02020404030301010803" pitchFamily="18" charset="0"/>
              </a:rPr>
              <a:t>Rath</a:t>
            </a:r>
            <a:r>
              <a:rPr lang="en-US" sz="4000" b="1" dirty="0" smtClean="0">
                <a:latin typeface="Garamond" panose="02020404030301010803" pitchFamily="18" charset="0"/>
              </a:rPr>
              <a:t> is an </a:t>
            </a:r>
            <a:r>
              <a:rPr lang="en-US" sz="4000" b="1" dirty="0">
                <a:latin typeface="Garamond" panose="02020404030301010803" pitchFamily="18" charset="0"/>
              </a:rPr>
              <a:t>aspiring lawyer, writer, budding human rights activist and an artist by passion. </a:t>
            </a:r>
            <a:r>
              <a:rPr lang="en-US" sz="4000" b="1" dirty="0" smtClean="0">
                <a:latin typeface="Garamond" panose="02020404030301010803" pitchFamily="18" charset="0"/>
              </a:rPr>
              <a:t>Her view </a:t>
            </a:r>
            <a:r>
              <a:rPr lang="en-US" sz="4000" b="1" dirty="0">
                <a:latin typeface="Garamond" panose="02020404030301010803" pitchFamily="18" charset="0"/>
              </a:rPr>
              <a:t>of Women Empowerment: Women make 50% of the population and yet struggle to take the same stake in workforce and in the ladder of seniority for numerous reasons. It is time that we relook into the mission of "</a:t>
            </a:r>
            <a:r>
              <a:rPr lang="en-US" sz="4000" b="1" dirty="0" err="1">
                <a:latin typeface="Garamond" panose="02020404030301010803" pitchFamily="18" charset="0"/>
              </a:rPr>
              <a:t>Beti</a:t>
            </a:r>
            <a:r>
              <a:rPr lang="en-US" sz="4000" b="1" dirty="0">
                <a:latin typeface="Garamond" panose="02020404030301010803" pitchFamily="18" charset="0"/>
              </a:rPr>
              <a:t> </a:t>
            </a:r>
            <a:r>
              <a:rPr lang="en-US" sz="4000" b="1" dirty="0" err="1">
                <a:latin typeface="Garamond" panose="02020404030301010803" pitchFamily="18" charset="0"/>
              </a:rPr>
              <a:t>Padhao</a:t>
            </a:r>
            <a:r>
              <a:rPr lang="en-US" sz="4000" b="1" dirty="0">
                <a:latin typeface="Garamond" panose="02020404030301010803" pitchFamily="18" charset="0"/>
              </a:rPr>
              <a:t>, </a:t>
            </a:r>
            <a:r>
              <a:rPr lang="en-US" sz="4000" b="1" dirty="0" err="1">
                <a:latin typeface="Garamond" panose="02020404030301010803" pitchFamily="18" charset="0"/>
              </a:rPr>
              <a:t>Beti</a:t>
            </a:r>
            <a:r>
              <a:rPr lang="en-US" sz="4000" b="1" dirty="0">
                <a:latin typeface="Garamond" panose="02020404030301010803" pitchFamily="18" charset="0"/>
              </a:rPr>
              <a:t> </a:t>
            </a:r>
            <a:r>
              <a:rPr lang="en-US" sz="4000" b="1" dirty="0" err="1">
                <a:latin typeface="Garamond" panose="02020404030301010803" pitchFamily="18" charset="0"/>
              </a:rPr>
              <a:t>Bachao</a:t>
            </a:r>
            <a:r>
              <a:rPr lang="en-US" sz="4000" b="1" dirty="0">
                <a:latin typeface="Garamond" panose="02020404030301010803" pitchFamily="18" charset="0"/>
              </a:rPr>
              <a:t>", focus on not only giving them wings but be the air beneath those wings.</a:t>
            </a:r>
            <a:endParaRPr lang="en-IN" sz="4000" b="1" dirty="0">
              <a:latin typeface="Garamond" panose="02020404030301010803" pitchFamily="18" charset="0"/>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104</a:t>
            </a:fld>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89692" y="4394337"/>
            <a:ext cx="6201557" cy="6516377"/>
          </a:xfrm>
          <a:prstGeom prst="rect">
            <a:avLst/>
          </a:prstGeom>
        </p:spPr>
      </p:pic>
    </p:spTree>
    <p:extLst>
      <p:ext uri="{BB962C8B-B14F-4D97-AF65-F5344CB8AC3E}">
        <p14:creationId xmlns:p14="http://schemas.microsoft.com/office/powerpoint/2010/main" val="283438542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5755"/>
            <a:ext cx="18364200" cy="4267280"/>
          </a:xfrm>
          <a:prstGeom prst="rect">
            <a:avLst/>
          </a:prstGeom>
        </p:spPr>
        <p:txBody>
          <a:bodyPr vert="horz" wrap="square" lIns="0" tIns="1101810" rIns="0" bIns="0" rtlCol="0">
            <a:spAutoFit/>
          </a:bodyPr>
          <a:lstStyle/>
          <a:p>
            <a:pPr marL="307340" algn="ctr">
              <a:lnSpc>
                <a:spcPts val="8150"/>
              </a:lnSpc>
            </a:pPr>
            <a:r>
              <a:rPr lang="en-US" sz="6200" spc="-135" dirty="0" err="1" smtClean="0">
                <a:solidFill>
                  <a:schemeClr val="tx1"/>
                </a:solidFill>
              </a:rPr>
              <a:t>Nensi</a:t>
            </a:r>
            <a:r>
              <a:rPr lang="en-US" sz="6200" spc="-135" dirty="0" smtClean="0">
                <a:solidFill>
                  <a:schemeClr val="tx1"/>
                </a:solidFill>
              </a:rPr>
              <a:t> Gandhi, </a:t>
            </a:r>
            <a:r>
              <a:rPr lang="en-US" sz="6200" spc="-135" dirty="0" smtClean="0">
                <a:solidFill>
                  <a:schemeClr val="tx1"/>
                </a:solidFill>
              </a:rPr>
              <a:t>Council Member  </a:t>
            </a:r>
            <a:r>
              <a:rPr lang="en-US" sz="6200" spc="-135" dirty="0" smtClean="0">
                <a:solidFill>
                  <a:schemeClr val="tx1"/>
                </a:solidFill>
              </a:rPr>
              <a:t>(</a:t>
            </a:r>
            <a:r>
              <a:rPr lang="en-US" sz="6200" spc="-135" dirty="0" smtClean="0">
                <a:solidFill>
                  <a:schemeClr val="tx1"/>
                </a:solidFill>
              </a:rPr>
              <a:t>Gujarat</a:t>
            </a:r>
            <a:r>
              <a:rPr lang="en-US" sz="6200" spc="-135" dirty="0" smtClean="0">
                <a:solidFill>
                  <a:schemeClr val="tx1"/>
                </a:solidFill>
              </a:rPr>
              <a:t>)</a:t>
            </a:r>
            <a:r>
              <a:rPr lang="en-US" sz="6200" spc="-135" dirty="0" smtClean="0">
                <a:solidFill>
                  <a:schemeClr val="bg1"/>
                </a:solidFill>
              </a:rPr>
              <a:t/>
            </a:r>
            <a:br>
              <a:rPr lang="en-US" sz="6200" spc="-135" dirty="0" smtClean="0">
                <a:solidFill>
                  <a:schemeClr val="bg1"/>
                </a:solidFill>
              </a:rPr>
            </a:br>
            <a:r>
              <a:rPr sz="2950" b="0" spc="240" dirty="0" smtClean="0">
                <a:latin typeface="Myriad Pro"/>
                <a:cs typeface="Myriad Pro"/>
              </a:rPr>
              <a:t> </a:t>
            </a:r>
            <a:r>
              <a:rPr lang="en-US" sz="2950" spc="240" dirty="0" smtClean="0">
                <a:latin typeface="Myriad Pro"/>
                <a:cs typeface="Myriad Pro"/>
              </a:rPr>
              <a:t>State Council Member - </a:t>
            </a:r>
            <a:r>
              <a:rPr lang="en-US" sz="2950" spc="240" dirty="0" smtClean="0">
                <a:latin typeface="Myriad Pro"/>
                <a:cs typeface="Myriad Pro"/>
              </a:rPr>
              <a:t>Gujarat</a:t>
            </a:r>
            <a:r>
              <a:rPr lang="en-US" sz="2950" spc="240" dirty="0" smtClean="0">
                <a:latin typeface="Myriad Pro"/>
                <a:cs typeface="Myriad Pro"/>
              </a:rPr>
              <a:t> </a:t>
            </a:r>
            <a:r>
              <a:rPr lang="en-US" sz="2950" spc="240" dirty="0">
                <a:latin typeface="Myriad Pro"/>
                <a:cs typeface="Myriad Pro"/>
              </a:rPr>
              <a:t>(YOUTH &amp; COMMUNITY EMPOWERMENT </a:t>
            </a:r>
            <a:r>
              <a:rPr lang="en-US" sz="2950" spc="55" dirty="0">
                <a:latin typeface="Myriad Pro"/>
                <a:cs typeface="Myriad Pro"/>
              </a:rPr>
              <a:t>C</a:t>
            </a:r>
            <a:r>
              <a:rPr lang="en-US" sz="2950" spc="114" dirty="0">
                <a:latin typeface="Myriad Pro"/>
                <a:cs typeface="Myriad Pro"/>
              </a:rPr>
              <a:t>OUNCIL)</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867196" y="6467771"/>
            <a:ext cx="11462876" cy="4078039"/>
          </a:xfrm>
          <a:prstGeom prst="rect">
            <a:avLst/>
          </a:prstGeom>
        </p:spPr>
        <p:txBody>
          <a:bodyPr vert="horz" wrap="square" lIns="0" tIns="0" rIns="0" bIns="0" rtlCol="0">
            <a:spAutoFit/>
          </a:bodyPr>
          <a:lstStyle/>
          <a:p>
            <a:pPr algn="just"/>
            <a:r>
              <a:rPr lang="en-US" sz="4500" b="1" spc="25" dirty="0" smtClean="0">
                <a:latin typeface="Garamond"/>
                <a:cs typeface="Garamond"/>
              </a:rPr>
              <a:t>BIO:- </a:t>
            </a:r>
            <a:r>
              <a:rPr lang="en-US" sz="4500" b="1" spc="25" dirty="0" smtClean="0">
                <a:latin typeface="Garamond" panose="02020404030301010803" pitchFamily="18" charset="0"/>
                <a:cs typeface="Garamond"/>
              </a:rPr>
              <a:t>Ms. </a:t>
            </a:r>
            <a:r>
              <a:rPr lang="en-US" sz="4500" b="1" dirty="0">
                <a:latin typeface="Garamond" panose="02020404030301010803" pitchFamily="18" charset="0"/>
              </a:rPr>
              <a:t> </a:t>
            </a:r>
            <a:r>
              <a:rPr lang="en-US" sz="4500" b="1" dirty="0" err="1" smtClean="0">
                <a:latin typeface="Garamond" panose="02020404030301010803" pitchFamily="18" charset="0"/>
              </a:rPr>
              <a:t>Nensi</a:t>
            </a:r>
            <a:r>
              <a:rPr lang="en-US" sz="4500" b="1" dirty="0" smtClean="0">
                <a:latin typeface="Garamond" panose="02020404030301010803" pitchFamily="18" charset="0"/>
              </a:rPr>
              <a:t> Gandhi is a</a:t>
            </a:r>
            <a:r>
              <a:rPr lang="en-US" sz="4500" b="1" dirty="0">
                <a:latin typeface="Garamond" panose="02020404030301010803" pitchFamily="18" charset="0"/>
              </a:rPr>
              <a:t>  physiotherapist and Professor teaching in </a:t>
            </a:r>
            <a:r>
              <a:rPr lang="en-US" sz="4500" b="1" dirty="0" err="1">
                <a:latin typeface="Garamond" panose="02020404030301010803" pitchFamily="18" charset="0"/>
              </a:rPr>
              <a:t>Sumandeep</a:t>
            </a:r>
            <a:r>
              <a:rPr lang="en-US" sz="4500" b="1" dirty="0">
                <a:latin typeface="Garamond" panose="02020404030301010803" pitchFamily="18" charset="0"/>
              </a:rPr>
              <a:t> University, Gujarat. </a:t>
            </a:r>
            <a:r>
              <a:rPr lang="en-US" sz="4500" b="1" dirty="0" smtClean="0">
                <a:latin typeface="Garamond" panose="02020404030301010803" pitchFamily="18" charset="0"/>
              </a:rPr>
              <a:t>Her </a:t>
            </a:r>
            <a:r>
              <a:rPr lang="en-US" sz="4500" b="1" dirty="0">
                <a:latin typeface="Garamond" panose="02020404030301010803" pitchFamily="18" charset="0"/>
              </a:rPr>
              <a:t>aim is to bring medical awareness to women and contribute in  the wellness sector.</a:t>
            </a:r>
          </a:p>
          <a:p>
            <a:pPr algn="just"/>
            <a:endParaRPr lang="en-IN" sz="4000" b="1" dirty="0">
              <a:latin typeface="Garamond" panose="02020404030301010803" pitchFamily="18" charset="0"/>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105</a:t>
            </a:fld>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70219" y="4397564"/>
            <a:ext cx="6177914" cy="6513150"/>
          </a:xfrm>
          <a:prstGeom prst="rect">
            <a:avLst/>
          </a:prstGeom>
        </p:spPr>
      </p:pic>
    </p:spTree>
    <p:extLst>
      <p:ext uri="{BB962C8B-B14F-4D97-AF65-F5344CB8AC3E}">
        <p14:creationId xmlns:p14="http://schemas.microsoft.com/office/powerpoint/2010/main" val="55701134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3"/>
          <p:cNvSpPr/>
          <p:nvPr/>
        </p:nvSpPr>
        <p:spPr>
          <a:xfrm>
            <a:off x="1136650" y="1670160"/>
            <a:ext cx="18211801" cy="9242315"/>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sp>
        <p:nvSpPr>
          <p:cNvPr id="4" name="object 4"/>
          <p:cNvSpPr/>
          <p:nvPr/>
        </p:nvSpPr>
        <p:spPr>
          <a:xfrm>
            <a:off x="298378" y="1463675"/>
            <a:ext cx="11774805" cy="1948180"/>
          </a:xfrm>
          <a:custGeom>
            <a:avLst/>
            <a:gdLst/>
            <a:ahLst/>
            <a:cxnLst/>
            <a:rect l="l" t="t" r="r" b="b"/>
            <a:pathLst>
              <a:path w="11774805" h="1948180">
                <a:moveTo>
                  <a:pt x="11774384" y="1947584"/>
                </a:moveTo>
                <a:lnTo>
                  <a:pt x="0" y="1947584"/>
                </a:lnTo>
                <a:lnTo>
                  <a:pt x="0" y="0"/>
                </a:lnTo>
                <a:lnTo>
                  <a:pt x="11774384" y="0"/>
                </a:lnTo>
                <a:lnTo>
                  <a:pt x="11774384" y="1947584"/>
                </a:lnTo>
                <a:close/>
              </a:path>
            </a:pathLst>
          </a:custGeom>
          <a:solidFill>
            <a:schemeClr val="bg1">
              <a:lumMod val="75000"/>
            </a:schemeClr>
          </a:solidFill>
        </p:spPr>
        <p:txBody>
          <a:bodyPr wrap="square" lIns="0" tIns="0" rIns="0" bIns="0" rtlCol="0"/>
          <a:lstStyle/>
          <a:p>
            <a:endParaRPr/>
          </a:p>
        </p:txBody>
      </p:sp>
      <p:pic>
        <p:nvPicPr>
          <p:cNvPr id="1026" name="Picture 2" descr="29336F40-5B91-43C8-93AB-590225DBD1C4-L0-001"/>
          <p:cNvPicPr>
            <a:picLocks noChangeAspect="1" noChangeArrowheads="1"/>
          </p:cNvPicPr>
          <p:nvPr/>
        </p:nvPicPr>
        <p:blipFill rotWithShape="1">
          <a:blip r:embed="rId3">
            <a:extLst>
              <a:ext uri="{28A0092B-C50C-407E-A947-70E740481C1C}">
                <a14:useLocalDpi xmlns:a14="http://schemas.microsoft.com/office/drawing/2010/main" val="0"/>
              </a:ext>
            </a:extLst>
          </a:blip>
          <a:srcRect l="4228" r="3616" b="4299"/>
          <a:stretch/>
        </p:blipFill>
        <p:spPr bwMode="auto">
          <a:xfrm>
            <a:off x="8680450" y="3595858"/>
            <a:ext cx="8229600" cy="716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ject 2"/>
          <p:cNvSpPr txBox="1">
            <a:spLocks noGrp="1"/>
          </p:cNvSpPr>
          <p:nvPr>
            <p:ph sz="half" idx="2"/>
          </p:nvPr>
        </p:nvSpPr>
        <p:spPr>
          <a:xfrm>
            <a:off x="1898650" y="3935723"/>
            <a:ext cx="5562600" cy="6736460"/>
          </a:xfrm>
          <a:prstGeom prst="rect">
            <a:avLst/>
          </a:prstGeom>
        </p:spPr>
        <p:txBody>
          <a:bodyPr vert="horz" wrap="square" lIns="0" tIns="0" rIns="0" bIns="0" rtlCol="0">
            <a:spAutoFit/>
          </a:bodyPr>
          <a:lstStyle/>
          <a:p>
            <a:pPr marL="12700" marR="5080" algn="just">
              <a:lnSpc>
                <a:spcPct val="125899"/>
              </a:lnSpc>
            </a:pPr>
            <a:r>
              <a:rPr spc="30" dirty="0">
                <a:solidFill>
                  <a:schemeClr val="tx1"/>
                </a:solidFill>
              </a:rPr>
              <a:t>WI</a:t>
            </a:r>
            <a:r>
              <a:rPr spc="-10" dirty="0">
                <a:solidFill>
                  <a:schemeClr val="tx1"/>
                </a:solidFill>
              </a:rPr>
              <a:t>C</a:t>
            </a:r>
            <a:r>
              <a:rPr spc="-90" dirty="0">
                <a:solidFill>
                  <a:schemeClr val="tx1"/>
                </a:solidFill>
              </a:rPr>
              <a:t>CI</a:t>
            </a:r>
            <a:r>
              <a:rPr spc="-105" dirty="0">
                <a:solidFill>
                  <a:schemeClr val="tx1"/>
                </a:solidFill>
              </a:rPr>
              <a:t> </a:t>
            </a:r>
            <a:r>
              <a:rPr dirty="0">
                <a:solidFill>
                  <a:schemeClr val="tx1"/>
                </a:solidFill>
              </a:rPr>
              <a:t>is</a:t>
            </a:r>
            <a:r>
              <a:rPr spc="-105" dirty="0">
                <a:solidFill>
                  <a:schemeClr val="tx1"/>
                </a:solidFill>
              </a:rPr>
              <a:t> </a:t>
            </a:r>
            <a:r>
              <a:rPr spc="50" dirty="0">
                <a:solidFill>
                  <a:schemeClr val="tx1"/>
                </a:solidFill>
              </a:rPr>
              <a:t>supported</a:t>
            </a:r>
            <a:r>
              <a:rPr spc="-105" dirty="0">
                <a:solidFill>
                  <a:schemeClr val="tx1"/>
                </a:solidFill>
              </a:rPr>
              <a:t> </a:t>
            </a:r>
            <a:r>
              <a:rPr spc="-15" dirty="0">
                <a:solidFill>
                  <a:schemeClr val="tx1"/>
                </a:solidFill>
              </a:rPr>
              <a:t>b</a:t>
            </a:r>
            <a:r>
              <a:rPr spc="75" dirty="0">
                <a:solidFill>
                  <a:schemeClr val="tx1"/>
                </a:solidFill>
              </a:rPr>
              <a:t>y</a:t>
            </a:r>
            <a:r>
              <a:rPr spc="-105" dirty="0">
                <a:solidFill>
                  <a:schemeClr val="tx1"/>
                </a:solidFill>
              </a:rPr>
              <a:t> </a:t>
            </a:r>
            <a:r>
              <a:rPr spc="70" dirty="0">
                <a:solidFill>
                  <a:schemeClr val="tx1"/>
                </a:solidFill>
              </a:rPr>
              <a:t>the</a:t>
            </a:r>
            <a:r>
              <a:rPr spc="40" dirty="0">
                <a:solidFill>
                  <a:schemeClr val="tx1"/>
                </a:solidFill>
              </a:rPr>
              <a:t> </a:t>
            </a:r>
            <a:r>
              <a:rPr dirty="0" smtClean="0">
                <a:solidFill>
                  <a:schemeClr val="tx1"/>
                </a:solidFill>
              </a:rPr>
              <a:t>mass</a:t>
            </a:r>
            <a:r>
              <a:rPr spc="-85" dirty="0" smtClean="0">
                <a:solidFill>
                  <a:schemeClr val="tx1"/>
                </a:solidFill>
              </a:rPr>
              <a:t>i</a:t>
            </a:r>
            <a:r>
              <a:rPr spc="-15" dirty="0" smtClean="0">
                <a:solidFill>
                  <a:schemeClr val="tx1"/>
                </a:solidFill>
              </a:rPr>
              <a:t>v</a:t>
            </a:r>
            <a:r>
              <a:rPr spc="35" dirty="0" smtClean="0">
                <a:solidFill>
                  <a:schemeClr val="tx1"/>
                </a:solidFill>
              </a:rPr>
              <a:t>e</a:t>
            </a:r>
            <a:r>
              <a:rPr lang="en-US" spc="35" dirty="0" smtClean="0">
                <a:solidFill>
                  <a:schemeClr val="tx1"/>
                </a:solidFill>
              </a:rPr>
              <a:t> global</a:t>
            </a:r>
            <a:r>
              <a:rPr spc="-105" dirty="0" smtClean="0">
                <a:solidFill>
                  <a:schemeClr val="tx1"/>
                </a:solidFill>
              </a:rPr>
              <a:t> </a:t>
            </a:r>
            <a:r>
              <a:rPr spc="65" dirty="0" smtClean="0">
                <a:solidFill>
                  <a:schemeClr val="tx1"/>
                </a:solidFill>
              </a:rPr>
              <a:t>networks</a:t>
            </a:r>
            <a:r>
              <a:rPr spc="-105" dirty="0" smtClean="0">
                <a:solidFill>
                  <a:schemeClr val="tx1"/>
                </a:solidFill>
              </a:rPr>
              <a:t> </a:t>
            </a:r>
            <a:r>
              <a:rPr spc="75" dirty="0">
                <a:solidFill>
                  <a:schemeClr val="tx1"/>
                </a:solidFill>
              </a:rPr>
              <a:t>of</a:t>
            </a:r>
            <a:r>
              <a:rPr spc="45" dirty="0">
                <a:solidFill>
                  <a:schemeClr val="tx1"/>
                </a:solidFill>
              </a:rPr>
              <a:t> </a:t>
            </a:r>
            <a:r>
              <a:rPr spc="-90" dirty="0">
                <a:solidFill>
                  <a:schemeClr val="tx1"/>
                </a:solidFill>
              </a:rPr>
              <a:t>ALL</a:t>
            </a:r>
            <a:r>
              <a:rPr spc="-105" dirty="0">
                <a:solidFill>
                  <a:schemeClr val="tx1"/>
                </a:solidFill>
              </a:rPr>
              <a:t> </a:t>
            </a:r>
            <a:r>
              <a:rPr spc="-15" dirty="0">
                <a:solidFill>
                  <a:schemeClr val="tx1"/>
                </a:solidFill>
              </a:rPr>
              <a:t>Ladies</a:t>
            </a:r>
            <a:r>
              <a:rPr spc="-105" dirty="0">
                <a:solidFill>
                  <a:schemeClr val="tx1"/>
                </a:solidFill>
              </a:rPr>
              <a:t> </a:t>
            </a:r>
            <a:r>
              <a:rPr spc="-15" dirty="0">
                <a:solidFill>
                  <a:schemeClr val="tx1"/>
                </a:solidFill>
              </a:rPr>
              <a:t>League</a:t>
            </a:r>
            <a:r>
              <a:rPr spc="-105" dirty="0">
                <a:solidFill>
                  <a:schemeClr val="tx1"/>
                </a:solidFill>
              </a:rPr>
              <a:t> </a:t>
            </a:r>
            <a:r>
              <a:rPr spc="-120" dirty="0">
                <a:solidFill>
                  <a:schemeClr val="tx1"/>
                </a:solidFill>
              </a:rPr>
              <a:t>(ALL),</a:t>
            </a:r>
            <a:r>
              <a:rPr spc="-65" dirty="0">
                <a:solidFill>
                  <a:schemeClr val="tx1"/>
                </a:solidFill>
              </a:rPr>
              <a:t> </a:t>
            </a:r>
            <a:r>
              <a:rPr spc="85" dirty="0">
                <a:solidFill>
                  <a:schemeClr val="tx1"/>
                </a:solidFill>
              </a:rPr>
              <a:t>Women</a:t>
            </a:r>
            <a:r>
              <a:rPr spc="-105" dirty="0">
                <a:solidFill>
                  <a:schemeClr val="tx1"/>
                </a:solidFill>
              </a:rPr>
              <a:t> </a:t>
            </a:r>
            <a:r>
              <a:rPr spc="-175" dirty="0">
                <a:solidFill>
                  <a:schemeClr val="tx1"/>
                </a:solidFill>
              </a:rPr>
              <a:t>E</a:t>
            </a:r>
            <a:r>
              <a:rPr spc="-145" dirty="0">
                <a:solidFill>
                  <a:schemeClr val="tx1"/>
                </a:solidFill>
              </a:rPr>
              <a:t>c</a:t>
            </a:r>
            <a:r>
              <a:rPr spc="40" dirty="0">
                <a:solidFill>
                  <a:schemeClr val="tx1"/>
                </a:solidFill>
              </a:rPr>
              <a:t>onomic</a:t>
            </a:r>
            <a:r>
              <a:rPr spc="-105" dirty="0">
                <a:solidFill>
                  <a:schemeClr val="tx1"/>
                </a:solidFill>
              </a:rPr>
              <a:t> </a:t>
            </a:r>
            <a:r>
              <a:rPr spc="-285" dirty="0">
                <a:solidFill>
                  <a:schemeClr val="tx1"/>
                </a:solidFill>
              </a:rPr>
              <a:t>F</a:t>
            </a:r>
            <a:r>
              <a:rPr spc="75" dirty="0">
                <a:solidFill>
                  <a:schemeClr val="tx1"/>
                </a:solidFill>
              </a:rPr>
              <a:t>orum</a:t>
            </a:r>
            <a:r>
              <a:rPr spc="30" dirty="0">
                <a:solidFill>
                  <a:schemeClr val="tx1"/>
                </a:solidFill>
              </a:rPr>
              <a:t> </a:t>
            </a:r>
            <a:r>
              <a:rPr spc="-90" dirty="0">
                <a:solidFill>
                  <a:schemeClr val="tx1"/>
                </a:solidFill>
              </a:rPr>
              <a:t>(WEF),</a:t>
            </a:r>
            <a:r>
              <a:rPr spc="-105" dirty="0">
                <a:solidFill>
                  <a:schemeClr val="tx1"/>
                </a:solidFill>
              </a:rPr>
              <a:t> </a:t>
            </a:r>
            <a:r>
              <a:rPr spc="55" dirty="0">
                <a:solidFill>
                  <a:schemeClr val="tx1"/>
                </a:solidFill>
              </a:rPr>
              <a:t>and</a:t>
            </a:r>
            <a:r>
              <a:rPr spc="-105" dirty="0">
                <a:solidFill>
                  <a:schemeClr val="tx1"/>
                </a:solidFill>
              </a:rPr>
              <a:t> </a:t>
            </a:r>
            <a:r>
              <a:rPr spc="-150" dirty="0">
                <a:solidFill>
                  <a:schemeClr val="tx1"/>
                </a:solidFill>
              </a:rPr>
              <a:t>SHE</a:t>
            </a:r>
            <a:r>
              <a:rPr spc="-135" dirty="0">
                <a:solidFill>
                  <a:schemeClr val="tx1"/>
                </a:solidFill>
              </a:rPr>
              <a:t>c</a:t>
            </a:r>
            <a:r>
              <a:rPr spc="25" dirty="0">
                <a:solidFill>
                  <a:schemeClr val="tx1"/>
                </a:solidFill>
              </a:rPr>
              <a:t>onomy.</a:t>
            </a:r>
          </a:p>
          <a:p>
            <a:pPr algn="just">
              <a:lnSpc>
                <a:spcPct val="100000"/>
              </a:lnSpc>
              <a:spcBef>
                <a:spcPts val="40"/>
              </a:spcBef>
            </a:pPr>
            <a:endParaRPr sz="2950" dirty="0">
              <a:solidFill>
                <a:schemeClr val="tx1"/>
              </a:solidFill>
              <a:latin typeface="Times New Roman"/>
              <a:cs typeface="Times New Roman"/>
            </a:endParaRPr>
          </a:p>
          <a:p>
            <a:pPr marL="12700" marR="136525" algn="just">
              <a:lnSpc>
                <a:spcPct val="125899"/>
              </a:lnSpc>
            </a:pPr>
            <a:r>
              <a:rPr spc="-90" dirty="0">
                <a:solidFill>
                  <a:schemeClr val="tx1"/>
                </a:solidFill>
              </a:rPr>
              <a:t>ALL</a:t>
            </a:r>
            <a:r>
              <a:rPr spc="-105" dirty="0">
                <a:solidFill>
                  <a:schemeClr val="tx1"/>
                </a:solidFill>
              </a:rPr>
              <a:t> </a:t>
            </a:r>
            <a:r>
              <a:rPr b="0" spc="85" dirty="0">
                <a:solidFill>
                  <a:schemeClr val="tx1"/>
                </a:solidFill>
                <a:latin typeface="Garamond"/>
                <a:cs typeface="Garamond"/>
              </a:rPr>
              <a:t>is</a:t>
            </a:r>
            <a:r>
              <a:rPr b="0" spc="-105" dirty="0">
                <a:solidFill>
                  <a:schemeClr val="tx1"/>
                </a:solidFill>
                <a:latin typeface="Garamond"/>
                <a:cs typeface="Garamond"/>
              </a:rPr>
              <a:t> </a:t>
            </a:r>
            <a:r>
              <a:rPr b="0" spc="185" dirty="0">
                <a:solidFill>
                  <a:schemeClr val="tx1"/>
                </a:solidFill>
                <a:latin typeface="Garamond"/>
                <a:cs typeface="Garamond"/>
              </a:rPr>
              <a:t>a</a:t>
            </a:r>
            <a:r>
              <a:rPr b="0" spc="-105" dirty="0">
                <a:solidFill>
                  <a:schemeClr val="tx1"/>
                </a:solidFill>
                <a:latin typeface="Garamond"/>
                <a:cs typeface="Garamond"/>
              </a:rPr>
              <a:t> </a:t>
            </a:r>
            <a:r>
              <a:rPr b="0" spc="125" dirty="0">
                <a:solidFill>
                  <a:schemeClr val="tx1"/>
                </a:solidFill>
                <a:latin typeface="Garamond"/>
                <a:cs typeface="Garamond"/>
              </a:rPr>
              <a:t>m</a:t>
            </a:r>
            <a:r>
              <a:rPr b="0" spc="25" dirty="0">
                <a:solidFill>
                  <a:schemeClr val="tx1"/>
                </a:solidFill>
                <a:latin typeface="Garamond"/>
                <a:cs typeface="Garamond"/>
              </a:rPr>
              <a:t>o</a:t>
            </a:r>
            <a:r>
              <a:rPr b="0" spc="-60" dirty="0">
                <a:solidFill>
                  <a:schemeClr val="tx1"/>
                </a:solidFill>
                <a:latin typeface="Garamond"/>
                <a:cs typeface="Garamond"/>
              </a:rPr>
              <a:t>v</a:t>
            </a:r>
            <a:r>
              <a:rPr b="0" spc="140" dirty="0">
                <a:solidFill>
                  <a:schemeClr val="tx1"/>
                </a:solidFill>
                <a:latin typeface="Garamond"/>
                <a:cs typeface="Garamond"/>
              </a:rPr>
              <a:t>eme</a:t>
            </a:r>
            <a:r>
              <a:rPr b="0" spc="105" dirty="0">
                <a:solidFill>
                  <a:schemeClr val="tx1"/>
                </a:solidFill>
                <a:latin typeface="Garamond"/>
                <a:cs typeface="Garamond"/>
              </a:rPr>
              <a:t>n</a:t>
            </a:r>
            <a:r>
              <a:rPr b="0" spc="35" dirty="0">
                <a:solidFill>
                  <a:schemeClr val="tx1"/>
                </a:solidFill>
                <a:latin typeface="Garamond"/>
                <a:cs typeface="Garamond"/>
              </a:rPr>
              <a:t>t</a:t>
            </a:r>
            <a:r>
              <a:rPr b="0" spc="-105" dirty="0">
                <a:solidFill>
                  <a:schemeClr val="tx1"/>
                </a:solidFill>
                <a:latin typeface="Garamond"/>
                <a:cs typeface="Garamond"/>
              </a:rPr>
              <a:t> </a:t>
            </a:r>
            <a:r>
              <a:rPr b="0" spc="-15" dirty="0">
                <a:solidFill>
                  <a:schemeClr val="tx1"/>
                </a:solidFill>
                <a:latin typeface="Garamond"/>
                <a:cs typeface="Garamond"/>
              </a:rPr>
              <a:t>of</a:t>
            </a:r>
            <a:r>
              <a:rPr b="0" spc="-105" dirty="0">
                <a:solidFill>
                  <a:schemeClr val="tx1"/>
                </a:solidFill>
                <a:latin typeface="Garamond"/>
                <a:cs typeface="Garamond"/>
              </a:rPr>
              <a:t> </a:t>
            </a:r>
            <a:r>
              <a:rPr b="0" spc="85" dirty="0">
                <a:solidFill>
                  <a:schemeClr val="tx1"/>
                </a:solidFill>
                <a:latin typeface="Garamond"/>
                <a:cs typeface="Garamond"/>
              </a:rPr>
              <a:t>‘Sis</a:t>
            </a:r>
            <a:r>
              <a:rPr b="0" spc="45" dirty="0">
                <a:solidFill>
                  <a:schemeClr val="tx1"/>
                </a:solidFill>
                <a:latin typeface="Garamond"/>
                <a:cs typeface="Garamond"/>
              </a:rPr>
              <a:t>t</a:t>
            </a:r>
            <a:r>
              <a:rPr b="0" spc="145" dirty="0">
                <a:solidFill>
                  <a:schemeClr val="tx1"/>
                </a:solidFill>
                <a:latin typeface="Garamond"/>
                <a:cs typeface="Garamond"/>
              </a:rPr>
              <a:t>e</a:t>
            </a:r>
            <a:r>
              <a:rPr b="0" spc="70" dirty="0">
                <a:solidFill>
                  <a:schemeClr val="tx1"/>
                </a:solidFill>
                <a:latin typeface="Garamond"/>
                <a:cs typeface="Garamond"/>
              </a:rPr>
              <a:t>r</a:t>
            </a:r>
            <a:r>
              <a:rPr b="0" spc="55" dirty="0">
                <a:solidFill>
                  <a:schemeClr val="tx1"/>
                </a:solidFill>
                <a:latin typeface="Garamond"/>
                <a:cs typeface="Garamond"/>
              </a:rPr>
              <a:t>s</a:t>
            </a:r>
            <a:r>
              <a:rPr b="0" spc="40" dirty="0">
                <a:solidFill>
                  <a:schemeClr val="tx1"/>
                </a:solidFill>
                <a:latin typeface="Garamond"/>
                <a:cs typeface="Garamond"/>
              </a:rPr>
              <a:t> </a:t>
            </a:r>
            <a:r>
              <a:rPr b="0" spc="45" dirty="0">
                <a:solidFill>
                  <a:schemeClr val="tx1"/>
                </a:solidFill>
                <a:latin typeface="Garamond"/>
                <a:cs typeface="Garamond"/>
              </a:rPr>
              <a:t>B</a:t>
            </a:r>
            <a:r>
              <a:rPr b="0" spc="-25" dirty="0">
                <a:solidFill>
                  <a:schemeClr val="tx1"/>
                </a:solidFill>
                <a:latin typeface="Garamond"/>
                <a:cs typeface="Garamond"/>
              </a:rPr>
              <a:t>e</a:t>
            </a:r>
            <a:r>
              <a:rPr b="0" spc="120" dirty="0">
                <a:solidFill>
                  <a:schemeClr val="tx1"/>
                </a:solidFill>
                <a:latin typeface="Garamond"/>
                <a:cs typeface="Garamond"/>
              </a:rPr>
              <a:t>y</a:t>
            </a:r>
            <a:r>
              <a:rPr b="0" spc="95" dirty="0">
                <a:solidFill>
                  <a:schemeClr val="tx1"/>
                </a:solidFill>
                <a:latin typeface="Garamond"/>
                <a:cs typeface="Garamond"/>
              </a:rPr>
              <a:t>ond</a:t>
            </a:r>
            <a:r>
              <a:rPr b="0" spc="-105" dirty="0">
                <a:solidFill>
                  <a:schemeClr val="tx1"/>
                </a:solidFill>
                <a:latin typeface="Garamond"/>
                <a:cs typeface="Garamond"/>
              </a:rPr>
              <a:t> </a:t>
            </a:r>
            <a:r>
              <a:rPr b="0" spc="45" dirty="0">
                <a:solidFill>
                  <a:schemeClr val="tx1"/>
                </a:solidFill>
                <a:latin typeface="Garamond"/>
                <a:cs typeface="Garamond"/>
              </a:rPr>
              <a:t>Bo</a:t>
            </a:r>
            <a:r>
              <a:rPr b="0" spc="-45" dirty="0">
                <a:solidFill>
                  <a:schemeClr val="tx1"/>
                </a:solidFill>
                <a:latin typeface="Garamond"/>
                <a:cs typeface="Garamond"/>
              </a:rPr>
              <a:t>r</a:t>
            </a:r>
            <a:r>
              <a:rPr b="0" spc="145" dirty="0">
                <a:solidFill>
                  <a:schemeClr val="tx1"/>
                </a:solidFill>
                <a:latin typeface="Garamond"/>
                <a:cs typeface="Garamond"/>
              </a:rPr>
              <a:t>de</a:t>
            </a:r>
            <a:r>
              <a:rPr b="0" spc="60" dirty="0">
                <a:solidFill>
                  <a:schemeClr val="tx1"/>
                </a:solidFill>
                <a:latin typeface="Garamond"/>
                <a:cs typeface="Garamond"/>
              </a:rPr>
              <a:t>r</a:t>
            </a:r>
            <a:r>
              <a:rPr b="0" spc="20" dirty="0">
                <a:solidFill>
                  <a:schemeClr val="tx1"/>
                </a:solidFill>
                <a:latin typeface="Garamond"/>
                <a:cs typeface="Garamond"/>
              </a:rPr>
              <a:t>s.’</a:t>
            </a:r>
          </a:p>
          <a:p>
            <a:pPr marL="12700" marR="368935" algn="just">
              <a:lnSpc>
                <a:spcPct val="125899"/>
              </a:lnSpc>
            </a:pPr>
            <a:endParaRPr lang="en-US" spc="-40" dirty="0" smtClean="0">
              <a:solidFill>
                <a:schemeClr val="tx1"/>
              </a:solidFill>
            </a:endParaRPr>
          </a:p>
          <a:p>
            <a:pPr marL="12700" marR="368935" algn="just">
              <a:lnSpc>
                <a:spcPct val="125899"/>
              </a:lnSpc>
            </a:pPr>
            <a:r>
              <a:rPr spc="-40" dirty="0" smtClean="0">
                <a:solidFill>
                  <a:schemeClr val="tx1"/>
                </a:solidFill>
              </a:rPr>
              <a:t>WEF</a:t>
            </a:r>
            <a:r>
              <a:rPr spc="-105" dirty="0" smtClean="0">
                <a:solidFill>
                  <a:schemeClr val="tx1"/>
                </a:solidFill>
              </a:rPr>
              <a:t> </a:t>
            </a:r>
            <a:r>
              <a:rPr b="0" spc="85" dirty="0">
                <a:solidFill>
                  <a:schemeClr val="tx1"/>
                </a:solidFill>
                <a:latin typeface="Garamond"/>
                <a:cs typeface="Garamond"/>
              </a:rPr>
              <a:t>is</a:t>
            </a:r>
            <a:r>
              <a:rPr b="0" spc="-105" dirty="0">
                <a:solidFill>
                  <a:schemeClr val="tx1"/>
                </a:solidFill>
                <a:latin typeface="Garamond"/>
                <a:cs typeface="Garamond"/>
              </a:rPr>
              <a:t> </a:t>
            </a:r>
            <a:r>
              <a:rPr b="0" spc="185" dirty="0">
                <a:solidFill>
                  <a:schemeClr val="tx1"/>
                </a:solidFill>
                <a:latin typeface="Garamond"/>
                <a:cs typeface="Garamond"/>
              </a:rPr>
              <a:t>a</a:t>
            </a:r>
            <a:r>
              <a:rPr b="0" spc="-105" dirty="0">
                <a:solidFill>
                  <a:schemeClr val="tx1"/>
                </a:solidFill>
                <a:latin typeface="Garamond"/>
                <a:cs typeface="Garamond"/>
              </a:rPr>
              <a:t> </a:t>
            </a:r>
            <a:r>
              <a:rPr b="0" spc="135" dirty="0">
                <a:solidFill>
                  <a:schemeClr val="tx1"/>
                </a:solidFill>
                <a:latin typeface="Garamond"/>
                <a:cs typeface="Garamond"/>
              </a:rPr>
              <a:t>pla</a:t>
            </a:r>
            <a:r>
              <a:rPr b="0" spc="60" dirty="0">
                <a:solidFill>
                  <a:schemeClr val="tx1"/>
                </a:solidFill>
                <a:latin typeface="Garamond"/>
                <a:cs typeface="Garamond"/>
              </a:rPr>
              <a:t>tform</a:t>
            </a:r>
            <a:r>
              <a:rPr b="0" spc="-105" dirty="0">
                <a:solidFill>
                  <a:schemeClr val="tx1"/>
                </a:solidFill>
                <a:latin typeface="Garamond"/>
                <a:cs typeface="Garamond"/>
              </a:rPr>
              <a:t> </a:t>
            </a:r>
            <a:r>
              <a:rPr b="0" spc="40" dirty="0">
                <a:solidFill>
                  <a:schemeClr val="tx1"/>
                </a:solidFill>
                <a:latin typeface="Garamond"/>
                <a:cs typeface="Garamond"/>
              </a:rPr>
              <a:t>for</a:t>
            </a:r>
            <a:r>
              <a:rPr b="0" spc="25" dirty="0">
                <a:solidFill>
                  <a:schemeClr val="tx1"/>
                </a:solidFill>
                <a:latin typeface="Garamond"/>
                <a:cs typeface="Garamond"/>
              </a:rPr>
              <a:t> </a:t>
            </a:r>
            <a:r>
              <a:rPr b="0" spc="85" dirty="0">
                <a:solidFill>
                  <a:schemeClr val="tx1"/>
                </a:solidFill>
                <a:latin typeface="Garamond"/>
                <a:cs typeface="Garamond"/>
              </a:rPr>
              <a:t>‘Business</a:t>
            </a:r>
            <a:r>
              <a:rPr b="0" spc="-105" dirty="0">
                <a:solidFill>
                  <a:schemeClr val="tx1"/>
                </a:solidFill>
                <a:latin typeface="Garamond"/>
                <a:cs typeface="Garamond"/>
              </a:rPr>
              <a:t> </a:t>
            </a:r>
            <a:r>
              <a:rPr b="0" spc="45" dirty="0">
                <a:solidFill>
                  <a:schemeClr val="tx1"/>
                </a:solidFill>
                <a:latin typeface="Garamond"/>
                <a:cs typeface="Garamond"/>
              </a:rPr>
              <a:t>B</a:t>
            </a:r>
            <a:r>
              <a:rPr b="0" spc="-25" dirty="0">
                <a:solidFill>
                  <a:schemeClr val="tx1"/>
                </a:solidFill>
                <a:latin typeface="Garamond"/>
                <a:cs typeface="Garamond"/>
              </a:rPr>
              <a:t>e</a:t>
            </a:r>
            <a:r>
              <a:rPr b="0" spc="120" dirty="0">
                <a:solidFill>
                  <a:schemeClr val="tx1"/>
                </a:solidFill>
                <a:latin typeface="Garamond"/>
                <a:cs typeface="Garamond"/>
              </a:rPr>
              <a:t>y</a:t>
            </a:r>
            <a:r>
              <a:rPr b="0" spc="95" dirty="0">
                <a:solidFill>
                  <a:schemeClr val="tx1"/>
                </a:solidFill>
                <a:latin typeface="Garamond"/>
                <a:cs typeface="Garamond"/>
              </a:rPr>
              <a:t>ond</a:t>
            </a:r>
            <a:r>
              <a:rPr b="0" spc="-105" dirty="0">
                <a:solidFill>
                  <a:schemeClr val="tx1"/>
                </a:solidFill>
                <a:latin typeface="Garamond"/>
                <a:cs typeface="Garamond"/>
              </a:rPr>
              <a:t> </a:t>
            </a:r>
            <a:r>
              <a:rPr b="0" spc="45" dirty="0">
                <a:solidFill>
                  <a:schemeClr val="tx1"/>
                </a:solidFill>
                <a:latin typeface="Garamond"/>
                <a:cs typeface="Garamond"/>
              </a:rPr>
              <a:t>Bo</a:t>
            </a:r>
            <a:r>
              <a:rPr b="0" spc="-45" dirty="0">
                <a:solidFill>
                  <a:schemeClr val="tx1"/>
                </a:solidFill>
                <a:latin typeface="Garamond"/>
                <a:cs typeface="Garamond"/>
              </a:rPr>
              <a:t>r</a:t>
            </a:r>
            <a:r>
              <a:rPr b="0" spc="145" dirty="0">
                <a:solidFill>
                  <a:schemeClr val="tx1"/>
                </a:solidFill>
                <a:latin typeface="Garamond"/>
                <a:cs typeface="Garamond"/>
              </a:rPr>
              <a:t>de</a:t>
            </a:r>
            <a:r>
              <a:rPr b="0" spc="60" dirty="0">
                <a:solidFill>
                  <a:schemeClr val="tx1"/>
                </a:solidFill>
                <a:latin typeface="Garamond"/>
                <a:cs typeface="Garamond"/>
              </a:rPr>
              <a:t>r</a:t>
            </a:r>
            <a:r>
              <a:rPr b="0" spc="20" dirty="0">
                <a:solidFill>
                  <a:schemeClr val="tx1"/>
                </a:solidFill>
                <a:latin typeface="Garamond"/>
                <a:cs typeface="Garamond"/>
              </a:rPr>
              <a:t>s.’ </a:t>
            </a:r>
            <a:r>
              <a:rPr spc="-150" dirty="0">
                <a:solidFill>
                  <a:schemeClr val="tx1"/>
                </a:solidFill>
              </a:rPr>
              <a:t>SHE</a:t>
            </a:r>
            <a:r>
              <a:rPr spc="-135" dirty="0">
                <a:solidFill>
                  <a:schemeClr val="tx1"/>
                </a:solidFill>
              </a:rPr>
              <a:t>c</a:t>
            </a:r>
            <a:r>
              <a:rPr spc="45" dirty="0">
                <a:solidFill>
                  <a:schemeClr val="tx1"/>
                </a:solidFill>
              </a:rPr>
              <a:t>onomy</a:t>
            </a:r>
            <a:r>
              <a:rPr spc="-105" dirty="0">
                <a:solidFill>
                  <a:schemeClr val="tx1"/>
                </a:solidFill>
              </a:rPr>
              <a:t> </a:t>
            </a:r>
            <a:r>
              <a:rPr b="0" spc="85" dirty="0">
                <a:solidFill>
                  <a:schemeClr val="tx1"/>
                </a:solidFill>
                <a:latin typeface="Garamond"/>
                <a:cs typeface="Garamond"/>
              </a:rPr>
              <a:t>is</a:t>
            </a:r>
            <a:r>
              <a:rPr b="0" spc="-105" dirty="0">
                <a:solidFill>
                  <a:schemeClr val="tx1"/>
                </a:solidFill>
                <a:latin typeface="Garamond"/>
                <a:cs typeface="Garamond"/>
              </a:rPr>
              <a:t> </a:t>
            </a:r>
            <a:r>
              <a:rPr b="0" spc="55" dirty="0">
                <a:solidFill>
                  <a:schemeClr val="tx1"/>
                </a:solidFill>
                <a:latin typeface="Garamond"/>
                <a:cs typeface="Garamond"/>
              </a:rPr>
              <a:t>e-</a:t>
            </a:r>
            <a:r>
              <a:rPr b="0" spc="35" dirty="0">
                <a:solidFill>
                  <a:schemeClr val="tx1"/>
                </a:solidFill>
                <a:latin typeface="Garamond"/>
                <a:cs typeface="Garamond"/>
              </a:rPr>
              <a:t>c</a:t>
            </a:r>
            <a:r>
              <a:rPr b="0" spc="130" dirty="0">
                <a:solidFill>
                  <a:schemeClr val="tx1"/>
                </a:solidFill>
                <a:latin typeface="Garamond"/>
                <a:cs typeface="Garamond"/>
              </a:rPr>
              <a:t>omme</a:t>
            </a:r>
            <a:r>
              <a:rPr b="0" dirty="0">
                <a:solidFill>
                  <a:schemeClr val="tx1"/>
                </a:solidFill>
                <a:latin typeface="Garamond"/>
                <a:cs typeface="Garamond"/>
              </a:rPr>
              <a:t>r</a:t>
            </a:r>
            <a:r>
              <a:rPr b="0" spc="25" dirty="0">
                <a:solidFill>
                  <a:schemeClr val="tx1"/>
                </a:solidFill>
                <a:latin typeface="Garamond"/>
                <a:cs typeface="Garamond"/>
              </a:rPr>
              <a:t>c</a:t>
            </a:r>
            <a:r>
              <a:rPr b="0" spc="135" dirty="0">
                <a:solidFill>
                  <a:schemeClr val="tx1"/>
                </a:solidFill>
                <a:latin typeface="Garamond"/>
                <a:cs typeface="Garamond"/>
              </a:rPr>
              <a:t>e</a:t>
            </a:r>
            <a:r>
              <a:rPr b="0" spc="80" dirty="0">
                <a:solidFill>
                  <a:schemeClr val="tx1"/>
                </a:solidFill>
                <a:latin typeface="Garamond"/>
                <a:cs typeface="Garamond"/>
              </a:rPr>
              <a:t> </a:t>
            </a:r>
            <a:r>
              <a:rPr b="0" spc="40" dirty="0">
                <a:solidFill>
                  <a:schemeClr val="tx1"/>
                </a:solidFill>
                <a:latin typeface="Garamond"/>
                <a:cs typeface="Garamond"/>
              </a:rPr>
              <a:t>for</a:t>
            </a:r>
            <a:r>
              <a:rPr b="0" spc="-105" dirty="0">
                <a:solidFill>
                  <a:schemeClr val="tx1"/>
                </a:solidFill>
                <a:latin typeface="Garamond"/>
                <a:cs typeface="Garamond"/>
              </a:rPr>
              <a:t> </a:t>
            </a:r>
            <a:r>
              <a:rPr b="0" spc="90" dirty="0">
                <a:solidFill>
                  <a:schemeClr val="tx1"/>
                </a:solidFill>
                <a:latin typeface="Garamond"/>
                <a:cs typeface="Garamond"/>
              </a:rPr>
              <a:t>w</a:t>
            </a:r>
            <a:r>
              <a:rPr b="0" spc="114" dirty="0">
                <a:solidFill>
                  <a:schemeClr val="tx1"/>
                </a:solidFill>
                <a:latin typeface="Garamond"/>
                <a:cs typeface="Garamond"/>
              </a:rPr>
              <a:t>omen</a:t>
            </a:r>
            <a:r>
              <a:rPr b="0" spc="-105" dirty="0">
                <a:solidFill>
                  <a:schemeClr val="tx1"/>
                </a:solidFill>
                <a:latin typeface="Garamond"/>
                <a:cs typeface="Garamond"/>
              </a:rPr>
              <a:t> </a:t>
            </a:r>
            <a:r>
              <a:rPr b="0" spc="90" dirty="0">
                <a:solidFill>
                  <a:schemeClr val="tx1"/>
                </a:solidFill>
                <a:latin typeface="Garamond"/>
                <a:cs typeface="Garamond"/>
              </a:rPr>
              <a:t>w</a:t>
            </a:r>
            <a:r>
              <a:rPr b="0" spc="125" dirty="0">
                <a:solidFill>
                  <a:schemeClr val="tx1"/>
                </a:solidFill>
                <a:latin typeface="Garamond"/>
                <a:cs typeface="Garamond"/>
              </a:rPr>
              <a:t>orldwide</a:t>
            </a:r>
            <a:r>
              <a:rPr b="0" spc="-105" dirty="0">
                <a:solidFill>
                  <a:schemeClr val="tx1"/>
                </a:solidFill>
                <a:latin typeface="Garamond"/>
                <a:cs typeface="Garamond"/>
              </a:rPr>
              <a:t> </a:t>
            </a:r>
            <a:r>
              <a:rPr b="0" spc="135" dirty="0">
                <a:solidFill>
                  <a:schemeClr val="tx1"/>
                </a:solidFill>
                <a:latin typeface="Garamond"/>
                <a:cs typeface="Garamond"/>
              </a:rPr>
              <a:t>in</a:t>
            </a:r>
            <a:r>
              <a:rPr b="0" spc="90" dirty="0">
                <a:solidFill>
                  <a:schemeClr val="tx1"/>
                </a:solidFill>
                <a:latin typeface="Garamond"/>
                <a:cs typeface="Garamond"/>
              </a:rPr>
              <a:t> </a:t>
            </a:r>
            <a:r>
              <a:rPr b="0" spc="10" dirty="0">
                <a:solidFill>
                  <a:schemeClr val="tx1"/>
                </a:solidFill>
                <a:latin typeface="Garamond"/>
                <a:cs typeface="Garamond"/>
              </a:rPr>
              <a:t>Goods</a:t>
            </a:r>
            <a:r>
              <a:rPr b="0" spc="-105" dirty="0">
                <a:solidFill>
                  <a:schemeClr val="tx1"/>
                </a:solidFill>
                <a:latin typeface="Garamond"/>
                <a:cs typeface="Garamond"/>
              </a:rPr>
              <a:t> </a:t>
            </a:r>
            <a:r>
              <a:rPr b="0" spc="-60" dirty="0">
                <a:solidFill>
                  <a:schemeClr val="tx1"/>
                </a:solidFill>
                <a:latin typeface="Garamond"/>
                <a:cs typeface="Garamond"/>
              </a:rPr>
              <a:t>&amp;</a:t>
            </a:r>
            <a:r>
              <a:rPr b="0" spc="-105" dirty="0">
                <a:solidFill>
                  <a:schemeClr val="tx1"/>
                </a:solidFill>
                <a:latin typeface="Garamond"/>
                <a:cs typeface="Garamond"/>
              </a:rPr>
              <a:t> </a:t>
            </a:r>
            <a:r>
              <a:rPr b="0" spc="100" dirty="0" smtClean="0">
                <a:solidFill>
                  <a:schemeClr val="tx1"/>
                </a:solidFill>
                <a:latin typeface="Garamond"/>
                <a:cs typeface="Garamond"/>
              </a:rPr>
              <a:t>Servi</a:t>
            </a:r>
            <a:r>
              <a:rPr b="0" spc="80" dirty="0" smtClean="0">
                <a:solidFill>
                  <a:schemeClr val="tx1"/>
                </a:solidFill>
                <a:latin typeface="Garamond"/>
                <a:cs typeface="Garamond"/>
              </a:rPr>
              <a:t>c</a:t>
            </a:r>
            <a:r>
              <a:rPr b="0" spc="60" dirty="0" smtClean="0">
                <a:solidFill>
                  <a:schemeClr val="tx1"/>
                </a:solidFill>
                <a:latin typeface="Garamond"/>
                <a:cs typeface="Garamond"/>
              </a:rPr>
              <a:t>es</a:t>
            </a:r>
            <a:r>
              <a:rPr lang="en-US" b="0" spc="60" dirty="0" smtClean="0">
                <a:solidFill>
                  <a:schemeClr val="tx1"/>
                </a:solidFill>
                <a:latin typeface="Garamond"/>
                <a:cs typeface="Garamond"/>
              </a:rPr>
              <a:t> for ‘Commerce </a:t>
            </a:r>
            <a:r>
              <a:rPr lang="en-US" b="0" spc="60" dirty="0">
                <a:solidFill>
                  <a:schemeClr val="tx1"/>
                </a:solidFill>
              </a:rPr>
              <a:t>B</a:t>
            </a:r>
            <a:r>
              <a:rPr lang="en-US" b="0" spc="60" dirty="0" smtClean="0">
                <a:solidFill>
                  <a:schemeClr val="tx1"/>
                </a:solidFill>
                <a:latin typeface="Garamond"/>
                <a:cs typeface="Garamond"/>
              </a:rPr>
              <a:t>eyond </a:t>
            </a:r>
            <a:r>
              <a:rPr lang="en-US" b="0" spc="60" dirty="0" smtClean="0">
                <a:solidFill>
                  <a:schemeClr val="tx1"/>
                </a:solidFill>
              </a:rPr>
              <a:t>B</a:t>
            </a:r>
            <a:r>
              <a:rPr lang="en-US" b="0" spc="60" dirty="0" smtClean="0">
                <a:solidFill>
                  <a:schemeClr val="tx1"/>
                </a:solidFill>
                <a:latin typeface="Garamond"/>
                <a:cs typeface="Garamond"/>
              </a:rPr>
              <a:t>orders’</a:t>
            </a:r>
            <a:endParaRPr b="0" spc="60" dirty="0">
              <a:solidFill>
                <a:schemeClr val="tx1"/>
              </a:solidFill>
              <a:latin typeface="Garamond"/>
              <a:cs typeface="Garamond"/>
            </a:endParaRPr>
          </a:p>
        </p:txBody>
      </p:sp>
      <p:sp>
        <p:nvSpPr>
          <p:cNvPr id="5" name="object 5"/>
          <p:cNvSpPr txBox="1">
            <a:spLocks noGrp="1"/>
          </p:cNvSpPr>
          <p:nvPr>
            <p:ph type="title"/>
          </p:nvPr>
        </p:nvSpPr>
        <p:spPr>
          <a:xfrm>
            <a:off x="1381085" y="1670160"/>
            <a:ext cx="17341928" cy="2780029"/>
          </a:xfrm>
          <a:prstGeom prst="rect">
            <a:avLst/>
          </a:prstGeom>
        </p:spPr>
        <p:txBody>
          <a:bodyPr vert="horz" wrap="square" lIns="0" tIns="227493" rIns="0" bIns="0" rtlCol="0">
            <a:spAutoFit/>
          </a:bodyPr>
          <a:lstStyle/>
          <a:p>
            <a:pPr marL="513715">
              <a:lnSpc>
                <a:spcPct val="100000"/>
              </a:lnSpc>
            </a:pPr>
            <a:r>
              <a:rPr spc="780" dirty="0"/>
              <a:t>S</a:t>
            </a:r>
            <a:r>
              <a:rPr spc="480" dirty="0"/>
              <a:t>U</a:t>
            </a:r>
            <a:r>
              <a:rPr spc="265" dirty="0"/>
              <a:t>PP</a:t>
            </a:r>
            <a:r>
              <a:rPr spc="110" dirty="0"/>
              <a:t>O</a:t>
            </a:r>
            <a:r>
              <a:rPr spc="-114" dirty="0"/>
              <a:t>R</a:t>
            </a:r>
            <a:r>
              <a:rPr spc="295" dirty="0"/>
              <a:t>T</a:t>
            </a:r>
            <a:r>
              <a:rPr spc="-430" dirty="0"/>
              <a:t>E</a:t>
            </a:r>
            <a:r>
              <a:rPr spc="-220" dirty="0"/>
              <a:t>D</a:t>
            </a:r>
            <a:r>
              <a:rPr spc="735" dirty="0"/>
              <a:t> </a:t>
            </a:r>
            <a:r>
              <a:rPr spc="-430" dirty="0"/>
              <a:t>B</a:t>
            </a:r>
            <a:r>
              <a:rPr spc="-305" dirty="0"/>
              <a:t>Y</a:t>
            </a:r>
          </a:p>
        </p:txBody>
      </p:sp>
      <p:sp>
        <p:nvSpPr>
          <p:cNvPr id="12" name="object 13"/>
          <p:cNvSpPr/>
          <p:nvPr/>
        </p:nvSpPr>
        <p:spPr>
          <a:xfrm>
            <a:off x="356010" y="282713"/>
            <a:ext cx="2443806" cy="1057559"/>
          </a:xfrm>
          <a:prstGeom prst="rect">
            <a:avLst/>
          </a:prstGeom>
          <a:blipFill>
            <a:blip r:embed="rId4" cstate="print"/>
            <a:stretch>
              <a:fillRect/>
            </a:stretch>
          </a:blipFill>
        </p:spPr>
        <p:txBody>
          <a:bodyPr wrap="square" lIns="0" tIns="0" rIns="0" bIns="0" rtlCol="0"/>
          <a:lstStyle/>
          <a:p>
            <a:endParaRPr/>
          </a:p>
        </p:txBody>
      </p:sp>
      <p:sp>
        <p:nvSpPr>
          <p:cNvPr id="10" name="Slide Number Placeholder 9"/>
          <p:cNvSpPr>
            <a:spLocks noGrp="1"/>
          </p:cNvSpPr>
          <p:nvPr>
            <p:ph type="sldNum" sz="quarter" idx="7"/>
          </p:nvPr>
        </p:nvSpPr>
        <p:spPr/>
        <p:txBody>
          <a:bodyPr/>
          <a:lstStyle/>
          <a:p>
            <a:fld id="{B6F15528-21DE-4FAA-801E-634DDDAF4B2B}" type="slidenum">
              <a:rPr lang="en-US" smtClean="0"/>
              <a:t>106</a:t>
            </a:fld>
            <a:endParaRPr lang="en-US"/>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a:blip r:embed="rId3" cstate="print">
            <a:alphaModFix amt="50000"/>
          </a:blip>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913" y="-669925"/>
            <a:ext cx="4013137" cy="2885765"/>
          </a:xfrm>
          <a:prstGeom prst="rect">
            <a:avLst/>
          </a:prstGeom>
        </p:spPr>
      </p:pic>
      <p:sp>
        <p:nvSpPr>
          <p:cNvPr id="20" name="object 5"/>
          <p:cNvSpPr txBox="1">
            <a:spLocks noGrp="1"/>
          </p:cNvSpPr>
          <p:nvPr>
            <p:ph type="title"/>
          </p:nvPr>
        </p:nvSpPr>
        <p:spPr>
          <a:xfrm>
            <a:off x="5937250" y="-212725"/>
            <a:ext cx="14289333" cy="1550589"/>
          </a:xfrm>
          <a:prstGeom prst="rect">
            <a:avLst/>
          </a:prstGeom>
        </p:spPr>
        <p:txBody>
          <a:bodyPr vert="horz" wrap="square" lIns="0" tIns="227493" rIns="0" bIns="0" rtlCol="0">
            <a:spAutoFit/>
          </a:bodyPr>
          <a:lstStyle/>
          <a:p>
            <a:pPr marL="12700">
              <a:lnSpc>
                <a:spcPts val="10325"/>
              </a:lnSpc>
            </a:pPr>
            <a:r>
              <a:rPr lang="en-US" sz="6600" spc="220" dirty="0" smtClean="0">
                <a:solidFill>
                  <a:srgbClr val="CC0099"/>
                </a:solidFill>
              </a:rPr>
              <a:t> C</a:t>
            </a:r>
            <a:r>
              <a:rPr lang="en-US" sz="6600" spc="-120" dirty="0" smtClean="0">
                <a:solidFill>
                  <a:srgbClr val="CC0099"/>
                </a:solidFill>
              </a:rPr>
              <a:t>O</a:t>
            </a:r>
            <a:r>
              <a:rPr lang="en-US" sz="6600" spc="480" dirty="0" smtClean="0">
                <a:solidFill>
                  <a:srgbClr val="CC0099"/>
                </a:solidFill>
              </a:rPr>
              <a:t>U</a:t>
            </a:r>
            <a:r>
              <a:rPr lang="en-US" sz="6600" spc="-540" dirty="0" smtClean="0">
                <a:solidFill>
                  <a:srgbClr val="CC0099"/>
                </a:solidFill>
              </a:rPr>
              <a:t>N</a:t>
            </a:r>
            <a:r>
              <a:rPr lang="en-US" sz="6600" spc="295" dirty="0" smtClean="0">
                <a:solidFill>
                  <a:srgbClr val="CC0099"/>
                </a:solidFill>
              </a:rPr>
              <a:t>T</a:t>
            </a:r>
            <a:r>
              <a:rPr lang="en-US" sz="6600" spc="484" dirty="0" smtClean="0">
                <a:solidFill>
                  <a:srgbClr val="CC0099"/>
                </a:solidFill>
              </a:rPr>
              <a:t>R</a:t>
            </a:r>
            <a:r>
              <a:rPr lang="en-US" sz="6600" spc="110" dirty="0" smtClean="0">
                <a:solidFill>
                  <a:srgbClr val="CC0099"/>
                </a:solidFill>
              </a:rPr>
              <a:t>I</a:t>
            </a:r>
            <a:r>
              <a:rPr lang="en-US" sz="6600" spc="-430" dirty="0" smtClean="0">
                <a:solidFill>
                  <a:srgbClr val="CC0099"/>
                </a:solidFill>
              </a:rPr>
              <a:t>E</a:t>
            </a:r>
            <a:r>
              <a:rPr lang="en-US" sz="6600" spc="229" dirty="0" smtClean="0">
                <a:solidFill>
                  <a:srgbClr val="CC0099"/>
                </a:solidFill>
              </a:rPr>
              <a:t>S      REPRESENTED</a:t>
            </a:r>
            <a:r>
              <a:rPr lang="en-US" sz="6600" dirty="0" smtClean="0">
                <a:solidFill>
                  <a:srgbClr val="CC0099"/>
                </a:solidFill>
              </a:rPr>
              <a:t> </a:t>
            </a:r>
            <a:endParaRPr lang="en-US" sz="6600" dirty="0">
              <a:solidFill>
                <a:srgbClr val="CC0099"/>
              </a:solidFill>
            </a:endParaRPr>
          </a:p>
        </p:txBody>
      </p:sp>
      <p:sp>
        <p:nvSpPr>
          <p:cNvPr id="21" name="object 3"/>
          <p:cNvSpPr/>
          <p:nvPr/>
        </p:nvSpPr>
        <p:spPr>
          <a:xfrm>
            <a:off x="374650" y="7483475"/>
            <a:ext cx="19278600" cy="358140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sp>
        <p:nvSpPr>
          <p:cNvPr id="22" name="object 2"/>
          <p:cNvSpPr txBox="1">
            <a:spLocks/>
          </p:cNvSpPr>
          <p:nvPr/>
        </p:nvSpPr>
        <p:spPr>
          <a:xfrm>
            <a:off x="603250" y="7635875"/>
            <a:ext cx="18745200" cy="3231654"/>
          </a:xfrm>
          <a:prstGeom prst="rect">
            <a:avLst/>
          </a:prstGeom>
        </p:spPr>
        <p:txBody>
          <a:bodyPr vert="horz" wrap="square" lIns="0" tIns="0" rIns="0" bIns="0" rtlCol="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r>
              <a:rPr lang="en-US" sz="3000" kern="0" dirty="0" smtClean="0">
                <a:solidFill>
                  <a:schemeClr val="tx1"/>
                </a:solidFill>
                <a:latin typeface="Times New Roman" panose="02020603050405020304" pitchFamily="18" charset="0"/>
                <a:cs typeface="Times New Roman" panose="02020603050405020304" pitchFamily="18" charset="0"/>
              </a:rPr>
              <a:t>Albania, Angola, Armenia, Argentina, Australia, Azerbaijan, Bangladesh, Brazil, Burundi, Cameroon, Canada, Chad, China, Costa Rica, Croatia, Cyprus, Czech Republic, Colombia, Ecuador, Egypt, Ghana, Germany, Greece, Guatemala, Hong Kong, Hungary, India, Italy, Israel, Ireland, Japan, Kazakhstan, Kenya, Kyrgyzstan, Lesotho, Luxembourg, Malawi, Malaysia, Mexico, Moldova, Monaco, Montenegro, Morocco, Mozambique, Malta, Netherlands, Nigeria, Nepal, New Zealand, North Macedonia, Norway, Paraguay, Portugal, Peru, Puerto Rico, Philippines, Qatar, Romania, Russia, Rwanda, Serbia, Singapore, Slovenia, Spain, South Africa, South Korea, Suriname, Sweden, Switzerland, Syria, Tunisia, Turkey, Uganda, Ukraine, UK, Uruguay, Venezuela, Vietnam, Virgin Islands (US), UAE, USA, Uzbekistan, Zimbabwe.</a:t>
            </a:r>
            <a:endParaRPr lang="en-US" sz="3000" kern="0" dirty="0">
              <a:solidFill>
                <a:schemeClr val="tx1"/>
              </a:solidFill>
              <a:latin typeface="Times New Roman" panose="02020603050405020304" pitchFamily="18" charset="0"/>
              <a:cs typeface="Times New Roman" panose="02020603050405020304" pitchFamily="18" charset="0"/>
            </a:endParaRPr>
          </a:p>
        </p:txBody>
      </p:sp>
      <p:sp>
        <p:nvSpPr>
          <p:cNvPr id="7" name="Slide Number Placeholder 6"/>
          <p:cNvSpPr>
            <a:spLocks noGrp="1"/>
          </p:cNvSpPr>
          <p:nvPr>
            <p:ph type="sldNum" sz="quarter" idx="7"/>
          </p:nvPr>
        </p:nvSpPr>
        <p:spPr/>
        <p:txBody>
          <a:bodyPr/>
          <a:lstStyle/>
          <a:p>
            <a:fld id="{B6F15528-21DE-4FAA-801E-634DDDAF4B2B}" type="slidenum">
              <a:rPr lang="en-US" smtClean="0"/>
              <a:t>107</a:t>
            </a:fld>
            <a:endParaRPr lang="en-US"/>
          </a:p>
        </p:txBody>
      </p:sp>
    </p:spTree>
    <p:extLst>
      <p:ext uri="{BB962C8B-B14F-4D97-AF65-F5344CB8AC3E}">
        <p14:creationId xmlns:p14="http://schemas.microsoft.com/office/powerpoint/2010/main" val="315859152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818111" y="6778473"/>
            <a:ext cx="4803140" cy="203835"/>
          </a:xfrm>
          <a:prstGeom prst="rect">
            <a:avLst/>
          </a:prstGeom>
        </p:spPr>
        <p:txBody>
          <a:bodyPr vert="horz" wrap="square" lIns="0" tIns="0" rIns="0" bIns="0" rtlCol="0">
            <a:spAutoFit/>
          </a:bodyPr>
          <a:lstStyle/>
          <a:p>
            <a:pPr marL="12700">
              <a:lnSpc>
                <a:spcPct val="100000"/>
              </a:lnSpc>
            </a:pPr>
            <a:r>
              <a:rPr sz="1400" spc="10" dirty="0">
                <a:solidFill>
                  <a:srgbClr val="DD8EA8"/>
                </a:solidFill>
                <a:latin typeface="Arial"/>
                <a:cs typeface="Arial"/>
              </a:rPr>
              <a:t>W</a:t>
            </a:r>
            <a:r>
              <a:rPr sz="1400" spc="40" dirty="0">
                <a:solidFill>
                  <a:srgbClr val="DD8EA8"/>
                </a:solidFill>
                <a:latin typeface="Arial"/>
                <a:cs typeface="Arial"/>
              </a:rPr>
              <a:t>O</a:t>
            </a:r>
            <a:r>
              <a:rPr sz="1400" spc="-85" dirty="0">
                <a:solidFill>
                  <a:srgbClr val="DD8EA8"/>
                </a:solidFill>
                <a:latin typeface="Arial"/>
                <a:cs typeface="Arial"/>
              </a:rPr>
              <a:t>ME</a:t>
            </a:r>
            <a:r>
              <a:rPr sz="1400" spc="-165" dirty="0">
                <a:solidFill>
                  <a:srgbClr val="DD8EA8"/>
                </a:solidFill>
                <a:latin typeface="Arial"/>
                <a:cs typeface="Arial"/>
              </a:rPr>
              <a:t>N</a:t>
            </a:r>
            <a:r>
              <a:rPr sz="1400" spc="25" dirty="0">
                <a:solidFill>
                  <a:srgbClr val="DD8EA8"/>
                </a:solidFill>
                <a:latin typeface="Arial"/>
                <a:cs typeface="Arial"/>
              </a:rPr>
              <a:t>'</a:t>
            </a:r>
            <a:r>
              <a:rPr sz="1400" spc="-200" dirty="0">
                <a:solidFill>
                  <a:srgbClr val="DD8EA8"/>
                </a:solidFill>
                <a:latin typeface="Arial"/>
                <a:cs typeface="Arial"/>
              </a:rPr>
              <a:t>S</a:t>
            </a:r>
            <a:r>
              <a:rPr sz="1400" spc="-10" dirty="0">
                <a:solidFill>
                  <a:srgbClr val="DD8EA8"/>
                </a:solidFill>
                <a:latin typeface="Arial"/>
                <a:cs typeface="Arial"/>
              </a:rPr>
              <a:t> </a:t>
            </a:r>
            <a:r>
              <a:rPr sz="1400" spc="80" dirty="0">
                <a:solidFill>
                  <a:srgbClr val="DD8EA8"/>
                </a:solidFill>
                <a:latin typeface="Arial"/>
                <a:cs typeface="Arial"/>
              </a:rPr>
              <a:t>I</a:t>
            </a:r>
            <a:r>
              <a:rPr sz="1400" spc="-95" dirty="0">
                <a:solidFill>
                  <a:srgbClr val="DD8EA8"/>
                </a:solidFill>
                <a:latin typeface="Arial"/>
                <a:cs typeface="Arial"/>
              </a:rPr>
              <a:t>N</a:t>
            </a:r>
            <a:r>
              <a:rPr sz="1400" spc="-160" dirty="0">
                <a:solidFill>
                  <a:srgbClr val="DD8EA8"/>
                </a:solidFill>
                <a:latin typeface="Arial"/>
                <a:cs typeface="Arial"/>
              </a:rPr>
              <a:t>D</a:t>
            </a:r>
            <a:r>
              <a:rPr sz="1400" spc="80" dirty="0">
                <a:solidFill>
                  <a:srgbClr val="DD8EA8"/>
                </a:solidFill>
                <a:latin typeface="Arial"/>
                <a:cs typeface="Arial"/>
              </a:rPr>
              <a:t>I</a:t>
            </a:r>
            <a:r>
              <a:rPr sz="1400" spc="-110" dirty="0">
                <a:solidFill>
                  <a:srgbClr val="DD8EA8"/>
                </a:solidFill>
                <a:latin typeface="Arial"/>
                <a:cs typeface="Arial"/>
              </a:rPr>
              <a:t>AN</a:t>
            </a:r>
            <a:r>
              <a:rPr sz="1400" spc="-50" dirty="0">
                <a:solidFill>
                  <a:srgbClr val="DD8EA8"/>
                </a:solidFill>
                <a:latin typeface="Arial"/>
                <a:cs typeface="Arial"/>
              </a:rPr>
              <a:t> </a:t>
            </a:r>
            <a:r>
              <a:rPr sz="1400" spc="-110" dirty="0">
                <a:solidFill>
                  <a:srgbClr val="DD8EA8"/>
                </a:solidFill>
                <a:latin typeface="Arial"/>
                <a:cs typeface="Arial"/>
              </a:rPr>
              <a:t>CHAMBER</a:t>
            </a:r>
            <a:r>
              <a:rPr sz="1400" spc="75" dirty="0">
                <a:solidFill>
                  <a:srgbClr val="DD8EA8"/>
                </a:solidFill>
                <a:latin typeface="Arial"/>
                <a:cs typeface="Arial"/>
              </a:rPr>
              <a:t> </a:t>
            </a:r>
            <a:r>
              <a:rPr sz="1400" spc="-35" dirty="0">
                <a:solidFill>
                  <a:srgbClr val="DD8EA8"/>
                </a:solidFill>
                <a:latin typeface="Arial"/>
                <a:cs typeface="Arial"/>
              </a:rPr>
              <a:t>O</a:t>
            </a:r>
            <a:r>
              <a:rPr sz="1400" spc="-60" dirty="0">
                <a:solidFill>
                  <a:srgbClr val="DD8EA8"/>
                </a:solidFill>
                <a:latin typeface="Arial"/>
                <a:cs typeface="Arial"/>
              </a:rPr>
              <a:t>F</a:t>
            </a:r>
            <a:r>
              <a:rPr sz="1400" spc="-130" dirty="0">
                <a:solidFill>
                  <a:srgbClr val="DD8EA8"/>
                </a:solidFill>
                <a:latin typeface="Arial"/>
                <a:cs typeface="Arial"/>
              </a:rPr>
              <a:t> </a:t>
            </a:r>
            <a:r>
              <a:rPr sz="1400" spc="-65" dirty="0">
                <a:solidFill>
                  <a:srgbClr val="DD8EA8"/>
                </a:solidFill>
                <a:latin typeface="Arial"/>
                <a:cs typeface="Arial"/>
              </a:rPr>
              <a:t>C</a:t>
            </a:r>
            <a:r>
              <a:rPr sz="1400" spc="-90" dirty="0">
                <a:solidFill>
                  <a:srgbClr val="DD8EA8"/>
                </a:solidFill>
                <a:latin typeface="Arial"/>
                <a:cs typeface="Arial"/>
              </a:rPr>
              <a:t>O</a:t>
            </a:r>
            <a:r>
              <a:rPr sz="1400" spc="-114" dirty="0">
                <a:solidFill>
                  <a:srgbClr val="DD8EA8"/>
                </a:solidFill>
                <a:latin typeface="Arial"/>
                <a:cs typeface="Arial"/>
              </a:rPr>
              <a:t>MMERCE</a:t>
            </a:r>
            <a:r>
              <a:rPr sz="1400" spc="-5" dirty="0">
                <a:solidFill>
                  <a:srgbClr val="DD8EA8"/>
                </a:solidFill>
                <a:latin typeface="Arial"/>
                <a:cs typeface="Arial"/>
              </a:rPr>
              <a:t> </a:t>
            </a:r>
            <a:r>
              <a:rPr sz="1400" spc="-55" dirty="0">
                <a:solidFill>
                  <a:srgbClr val="DD8EA8"/>
                </a:solidFill>
                <a:latin typeface="Arial"/>
                <a:cs typeface="Arial"/>
              </a:rPr>
              <a:t>A</a:t>
            </a:r>
            <a:r>
              <a:rPr sz="1400" spc="-65" dirty="0">
                <a:solidFill>
                  <a:srgbClr val="DD8EA8"/>
                </a:solidFill>
                <a:latin typeface="Arial"/>
                <a:cs typeface="Arial"/>
              </a:rPr>
              <a:t>N</a:t>
            </a:r>
            <a:r>
              <a:rPr sz="1400" spc="-650" dirty="0">
                <a:solidFill>
                  <a:srgbClr val="DD8EA8"/>
                </a:solidFill>
                <a:latin typeface="Arial"/>
                <a:cs typeface="Arial"/>
              </a:rPr>
              <a:t>D</a:t>
            </a:r>
            <a:r>
              <a:rPr sz="1400" spc="-735" dirty="0">
                <a:solidFill>
                  <a:srgbClr val="DD8EA8"/>
                </a:solidFill>
                <a:latin typeface="Arial"/>
                <a:cs typeface="Arial"/>
              </a:rPr>
              <a:t>I</a:t>
            </a:r>
            <a:r>
              <a:rPr sz="1400" spc="-190" dirty="0">
                <a:solidFill>
                  <a:srgbClr val="DD8EA8"/>
                </a:solidFill>
                <a:latin typeface="Arial"/>
                <a:cs typeface="Arial"/>
              </a:rPr>
              <a:t>N</a:t>
            </a:r>
            <a:r>
              <a:rPr sz="1400" spc="-135" dirty="0">
                <a:solidFill>
                  <a:srgbClr val="DD8EA8"/>
                </a:solidFill>
                <a:latin typeface="Arial"/>
                <a:cs typeface="Arial"/>
              </a:rPr>
              <a:t>DUSTRY</a:t>
            </a:r>
            <a:endParaRPr sz="1400" dirty="0">
              <a:latin typeface="Arial"/>
              <a:cs typeface="Arial"/>
            </a:endParaRPr>
          </a:p>
        </p:txBody>
      </p:sp>
      <p:sp>
        <p:nvSpPr>
          <p:cNvPr id="3" name="Slide Number Placeholder 2"/>
          <p:cNvSpPr>
            <a:spLocks noGrp="1"/>
          </p:cNvSpPr>
          <p:nvPr>
            <p:ph type="sldNum" sz="quarter" idx="7"/>
          </p:nvPr>
        </p:nvSpPr>
        <p:spPr/>
        <p:txBody>
          <a:bodyPr/>
          <a:lstStyle/>
          <a:p>
            <a:fld id="{B6F15528-21DE-4FAA-801E-634DDDAF4B2B}" type="slidenum">
              <a:rPr lang="en-US" smtClean="0"/>
              <a:t>108</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4850" y="1311275"/>
            <a:ext cx="8690102" cy="8690102"/>
          </a:xfrm>
          <a:prstGeom prst="rect">
            <a:avLst/>
          </a:prstGeom>
        </p:spPr>
      </p:pic>
      <p:sp>
        <p:nvSpPr>
          <p:cNvPr id="5" name="TextBox 4"/>
          <p:cNvSpPr txBox="1"/>
          <p:nvPr/>
        </p:nvSpPr>
        <p:spPr>
          <a:xfrm flipH="1">
            <a:off x="8985250" y="9769840"/>
            <a:ext cx="6706689" cy="1231106"/>
          </a:xfrm>
          <a:prstGeom prst="rect">
            <a:avLst/>
          </a:prstGeom>
          <a:noFill/>
        </p:spPr>
        <p:txBody>
          <a:bodyPr wrap="square" rtlCol="0">
            <a:spAutoFit/>
          </a:bodyPr>
          <a:lstStyle/>
          <a:p>
            <a:endParaRPr lang="en-IN" sz="2200" dirty="0" smtClean="0">
              <a:latin typeface="Constantia" panose="02030602050306030303" pitchFamily="18" charset="0"/>
            </a:endParaRPr>
          </a:p>
          <a:p>
            <a:r>
              <a:rPr lang="en-IN" sz="2900" dirty="0" smtClean="0">
                <a:solidFill>
                  <a:schemeClr val="bg1"/>
                </a:solidFill>
                <a:latin typeface="Constantia" panose="02030602050306030303" pitchFamily="18" charset="0"/>
              </a:rPr>
              <a:t>Email ID: </a:t>
            </a:r>
            <a:r>
              <a:rPr lang="en-IN" sz="2900" dirty="0" smtClean="0">
                <a:solidFill>
                  <a:schemeClr val="bg1"/>
                </a:solidFill>
                <a:latin typeface="Constantia" panose="02030602050306030303" pitchFamily="18" charset="0"/>
                <a:hlinkClick r:id="rId4"/>
              </a:rPr>
              <a:t>YCEC.WICCI@gmail.com</a:t>
            </a:r>
            <a:endParaRPr lang="en-IN" sz="2900" dirty="0" smtClean="0">
              <a:solidFill>
                <a:schemeClr val="bg1"/>
              </a:solidFill>
              <a:latin typeface="Constantia" panose="02030602050306030303" pitchFamily="18" charset="0"/>
            </a:endParaRPr>
          </a:p>
          <a:p>
            <a:endParaRPr lang="en-IN" sz="2200" dirty="0">
              <a:latin typeface="Constantia" panose="02030602050306030303" pitchFamily="18" charset="0"/>
            </a:endParaRPr>
          </a:p>
        </p:txBody>
      </p:sp>
    </p:spTree>
    <p:extLst>
      <p:ext uri="{BB962C8B-B14F-4D97-AF65-F5344CB8AC3E}">
        <p14:creationId xmlns:p14="http://schemas.microsoft.com/office/powerpoint/2010/main" val="178679695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818111" y="6778473"/>
            <a:ext cx="4803140" cy="203835"/>
          </a:xfrm>
          <a:prstGeom prst="rect">
            <a:avLst/>
          </a:prstGeom>
        </p:spPr>
        <p:txBody>
          <a:bodyPr vert="horz" wrap="square" lIns="0" tIns="0" rIns="0" bIns="0" rtlCol="0">
            <a:spAutoFit/>
          </a:bodyPr>
          <a:lstStyle/>
          <a:p>
            <a:pPr marL="12700">
              <a:lnSpc>
                <a:spcPct val="100000"/>
              </a:lnSpc>
            </a:pPr>
            <a:r>
              <a:rPr sz="1400" spc="10" dirty="0">
                <a:solidFill>
                  <a:srgbClr val="DD8EA8"/>
                </a:solidFill>
                <a:latin typeface="Arial"/>
                <a:cs typeface="Arial"/>
              </a:rPr>
              <a:t>W</a:t>
            </a:r>
            <a:r>
              <a:rPr sz="1400" spc="40" dirty="0">
                <a:solidFill>
                  <a:srgbClr val="DD8EA8"/>
                </a:solidFill>
                <a:latin typeface="Arial"/>
                <a:cs typeface="Arial"/>
              </a:rPr>
              <a:t>O</a:t>
            </a:r>
            <a:r>
              <a:rPr sz="1400" spc="-85" dirty="0">
                <a:solidFill>
                  <a:srgbClr val="DD8EA8"/>
                </a:solidFill>
                <a:latin typeface="Arial"/>
                <a:cs typeface="Arial"/>
              </a:rPr>
              <a:t>ME</a:t>
            </a:r>
            <a:r>
              <a:rPr sz="1400" spc="-165" dirty="0">
                <a:solidFill>
                  <a:srgbClr val="DD8EA8"/>
                </a:solidFill>
                <a:latin typeface="Arial"/>
                <a:cs typeface="Arial"/>
              </a:rPr>
              <a:t>N</a:t>
            </a:r>
            <a:r>
              <a:rPr sz="1400" spc="25" dirty="0">
                <a:solidFill>
                  <a:srgbClr val="DD8EA8"/>
                </a:solidFill>
                <a:latin typeface="Arial"/>
                <a:cs typeface="Arial"/>
              </a:rPr>
              <a:t>'</a:t>
            </a:r>
            <a:r>
              <a:rPr sz="1400" spc="-200" dirty="0">
                <a:solidFill>
                  <a:srgbClr val="DD8EA8"/>
                </a:solidFill>
                <a:latin typeface="Arial"/>
                <a:cs typeface="Arial"/>
              </a:rPr>
              <a:t>S</a:t>
            </a:r>
            <a:r>
              <a:rPr sz="1400" spc="-10" dirty="0">
                <a:solidFill>
                  <a:srgbClr val="DD8EA8"/>
                </a:solidFill>
                <a:latin typeface="Arial"/>
                <a:cs typeface="Arial"/>
              </a:rPr>
              <a:t> </a:t>
            </a:r>
            <a:r>
              <a:rPr sz="1400" spc="80" dirty="0">
                <a:solidFill>
                  <a:srgbClr val="DD8EA8"/>
                </a:solidFill>
                <a:latin typeface="Arial"/>
                <a:cs typeface="Arial"/>
              </a:rPr>
              <a:t>I</a:t>
            </a:r>
            <a:r>
              <a:rPr sz="1400" spc="-95" dirty="0">
                <a:solidFill>
                  <a:srgbClr val="DD8EA8"/>
                </a:solidFill>
                <a:latin typeface="Arial"/>
                <a:cs typeface="Arial"/>
              </a:rPr>
              <a:t>N</a:t>
            </a:r>
            <a:r>
              <a:rPr sz="1400" spc="-160" dirty="0">
                <a:solidFill>
                  <a:srgbClr val="DD8EA8"/>
                </a:solidFill>
                <a:latin typeface="Arial"/>
                <a:cs typeface="Arial"/>
              </a:rPr>
              <a:t>D</a:t>
            </a:r>
            <a:r>
              <a:rPr sz="1400" spc="80" dirty="0">
                <a:solidFill>
                  <a:srgbClr val="DD8EA8"/>
                </a:solidFill>
                <a:latin typeface="Arial"/>
                <a:cs typeface="Arial"/>
              </a:rPr>
              <a:t>I</a:t>
            </a:r>
            <a:r>
              <a:rPr sz="1400" spc="-110" dirty="0">
                <a:solidFill>
                  <a:srgbClr val="DD8EA8"/>
                </a:solidFill>
                <a:latin typeface="Arial"/>
                <a:cs typeface="Arial"/>
              </a:rPr>
              <a:t>AN</a:t>
            </a:r>
            <a:r>
              <a:rPr sz="1400" spc="-50" dirty="0">
                <a:solidFill>
                  <a:srgbClr val="DD8EA8"/>
                </a:solidFill>
                <a:latin typeface="Arial"/>
                <a:cs typeface="Arial"/>
              </a:rPr>
              <a:t> </a:t>
            </a:r>
            <a:r>
              <a:rPr sz="1400" spc="-110" dirty="0">
                <a:solidFill>
                  <a:srgbClr val="DD8EA8"/>
                </a:solidFill>
                <a:latin typeface="Arial"/>
                <a:cs typeface="Arial"/>
              </a:rPr>
              <a:t>CHAMBER</a:t>
            </a:r>
            <a:r>
              <a:rPr sz="1400" spc="75" dirty="0">
                <a:solidFill>
                  <a:srgbClr val="DD8EA8"/>
                </a:solidFill>
                <a:latin typeface="Arial"/>
                <a:cs typeface="Arial"/>
              </a:rPr>
              <a:t> </a:t>
            </a:r>
            <a:r>
              <a:rPr sz="1400" spc="-35" dirty="0">
                <a:solidFill>
                  <a:srgbClr val="DD8EA8"/>
                </a:solidFill>
                <a:latin typeface="Arial"/>
                <a:cs typeface="Arial"/>
              </a:rPr>
              <a:t>O</a:t>
            </a:r>
            <a:r>
              <a:rPr sz="1400" spc="-60" dirty="0">
                <a:solidFill>
                  <a:srgbClr val="DD8EA8"/>
                </a:solidFill>
                <a:latin typeface="Arial"/>
                <a:cs typeface="Arial"/>
              </a:rPr>
              <a:t>F</a:t>
            </a:r>
            <a:r>
              <a:rPr sz="1400" spc="-130" dirty="0">
                <a:solidFill>
                  <a:srgbClr val="DD8EA8"/>
                </a:solidFill>
                <a:latin typeface="Arial"/>
                <a:cs typeface="Arial"/>
              </a:rPr>
              <a:t> </a:t>
            </a:r>
            <a:r>
              <a:rPr sz="1400" spc="-65" dirty="0">
                <a:solidFill>
                  <a:srgbClr val="DD8EA8"/>
                </a:solidFill>
                <a:latin typeface="Arial"/>
                <a:cs typeface="Arial"/>
              </a:rPr>
              <a:t>C</a:t>
            </a:r>
            <a:r>
              <a:rPr sz="1400" spc="-90" dirty="0">
                <a:solidFill>
                  <a:srgbClr val="DD8EA8"/>
                </a:solidFill>
                <a:latin typeface="Arial"/>
                <a:cs typeface="Arial"/>
              </a:rPr>
              <a:t>O</a:t>
            </a:r>
            <a:r>
              <a:rPr sz="1400" spc="-114" dirty="0">
                <a:solidFill>
                  <a:srgbClr val="DD8EA8"/>
                </a:solidFill>
                <a:latin typeface="Arial"/>
                <a:cs typeface="Arial"/>
              </a:rPr>
              <a:t>MMERCE</a:t>
            </a:r>
            <a:r>
              <a:rPr sz="1400" spc="-5" dirty="0">
                <a:solidFill>
                  <a:srgbClr val="DD8EA8"/>
                </a:solidFill>
                <a:latin typeface="Arial"/>
                <a:cs typeface="Arial"/>
              </a:rPr>
              <a:t> </a:t>
            </a:r>
            <a:r>
              <a:rPr sz="1400" spc="-55" dirty="0">
                <a:solidFill>
                  <a:srgbClr val="DD8EA8"/>
                </a:solidFill>
                <a:latin typeface="Arial"/>
                <a:cs typeface="Arial"/>
              </a:rPr>
              <a:t>A</a:t>
            </a:r>
            <a:r>
              <a:rPr sz="1400" spc="-65" dirty="0">
                <a:solidFill>
                  <a:srgbClr val="DD8EA8"/>
                </a:solidFill>
                <a:latin typeface="Arial"/>
                <a:cs typeface="Arial"/>
              </a:rPr>
              <a:t>N</a:t>
            </a:r>
            <a:r>
              <a:rPr sz="1400" spc="-650" dirty="0">
                <a:solidFill>
                  <a:srgbClr val="DD8EA8"/>
                </a:solidFill>
                <a:latin typeface="Arial"/>
                <a:cs typeface="Arial"/>
              </a:rPr>
              <a:t>D</a:t>
            </a:r>
            <a:r>
              <a:rPr sz="1400" spc="-735" dirty="0">
                <a:solidFill>
                  <a:srgbClr val="DD8EA8"/>
                </a:solidFill>
                <a:latin typeface="Arial"/>
                <a:cs typeface="Arial"/>
              </a:rPr>
              <a:t>I</a:t>
            </a:r>
            <a:r>
              <a:rPr sz="1400" spc="-190" dirty="0">
                <a:solidFill>
                  <a:srgbClr val="DD8EA8"/>
                </a:solidFill>
                <a:latin typeface="Arial"/>
                <a:cs typeface="Arial"/>
              </a:rPr>
              <a:t>N</a:t>
            </a:r>
            <a:r>
              <a:rPr sz="1400" spc="-135" dirty="0">
                <a:solidFill>
                  <a:srgbClr val="DD8EA8"/>
                </a:solidFill>
                <a:latin typeface="Arial"/>
                <a:cs typeface="Arial"/>
              </a:rPr>
              <a:t>DUSTRY</a:t>
            </a:r>
            <a:endParaRPr sz="1400" dirty="0">
              <a:latin typeface="Arial"/>
              <a:cs typeface="Arial"/>
            </a:endParaRPr>
          </a:p>
        </p:txBody>
      </p:sp>
      <p:sp>
        <p:nvSpPr>
          <p:cNvPr id="3" name="Slide Number Placeholder 2"/>
          <p:cNvSpPr>
            <a:spLocks noGrp="1"/>
          </p:cNvSpPr>
          <p:nvPr>
            <p:ph type="sldNum" sz="quarter" idx="7"/>
          </p:nvPr>
        </p:nvSpPr>
        <p:spPr/>
        <p:txBody>
          <a:bodyPr/>
          <a:lstStyle/>
          <a:p>
            <a:fld id="{B6F15528-21DE-4FAA-801E-634DDDAF4B2B}" type="slidenum">
              <a:rPr lang="en-US" smtClean="0"/>
              <a:t>109</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Himani</a:t>
            </a:r>
            <a:r>
              <a:rPr lang="en-US" sz="6600" spc="-135" dirty="0" smtClean="0">
                <a:solidFill>
                  <a:schemeClr val="tx1"/>
                </a:solidFill>
              </a:rPr>
              <a:t> D </a:t>
            </a:r>
            <a:r>
              <a:rPr lang="en-US" sz="6600" spc="-135" dirty="0" err="1" smtClean="0">
                <a:solidFill>
                  <a:schemeClr val="tx1"/>
                </a:solidFill>
              </a:rPr>
              <a:t>Hasnu</a:t>
            </a:r>
            <a:r>
              <a:rPr lang="en-US" sz="6600" spc="-135" dirty="0" smtClean="0">
                <a:solidFill>
                  <a:schemeClr val="tx1"/>
                </a:solidFill>
              </a:rPr>
              <a:t>, National Council Member</a:t>
            </a:r>
            <a:r>
              <a:rPr lang="en-US" sz="6600" spc="-135" dirty="0" smtClean="0">
                <a:solidFill>
                  <a:schemeClr val="bg1"/>
                </a:solidFill>
              </a:rPr>
              <a:t/>
            </a:r>
            <a:br>
              <a:rPr lang="en-US" sz="6600" spc="-135" dirty="0" smtClean="0">
                <a:solidFill>
                  <a:schemeClr val="bg1"/>
                </a:solidFill>
              </a:rPr>
            </a:br>
            <a:r>
              <a:rPr lang="en-US" sz="2950" spc="240" dirty="0">
                <a:latin typeface="Myriad Pro"/>
              </a:rPr>
              <a:t>N</a:t>
            </a:r>
            <a:r>
              <a:rPr lang="en-US" sz="2950" spc="240" dirty="0" smtClean="0">
                <a:latin typeface="Myriad Pro"/>
              </a:rPr>
              <a:t>ational Council Member</a:t>
            </a:r>
            <a:r>
              <a:rPr lang="en-US" sz="2950" spc="240" dirty="0" smtClean="0">
                <a:latin typeface="Myriad Pro"/>
                <a:cs typeface="Myriad Pro"/>
              </a:rPr>
              <a:t> </a:t>
            </a:r>
            <a:r>
              <a:rPr lang="en-US" sz="2950" spc="240" dirty="0">
                <a:latin typeface="Myriad Pro"/>
                <a:cs typeface="Myriad Pro"/>
              </a:rPr>
              <a:t>(YOUTH &amp; COMMUNITY EMPOWERMENT </a:t>
            </a:r>
            <a:r>
              <a:rPr lang="en-US" sz="2950" spc="55" dirty="0">
                <a:latin typeface="Myriad Pro"/>
                <a:cs typeface="Myriad Pro"/>
              </a:rPr>
              <a:t>C</a:t>
            </a:r>
            <a:r>
              <a:rPr lang="en-US" sz="2950" spc="114" dirty="0">
                <a:latin typeface="Myriad Pro"/>
                <a:cs typeface="Myriad Pro"/>
              </a:rPr>
              <a:t>OUNCIL)</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818387" y="5361093"/>
            <a:ext cx="11687303" cy="5816977"/>
          </a:xfrm>
          <a:prstGeom prst="rect">
            <a:avLst/>
          </a:prstGeom>
        </p:spPr>
        <p:txBody>
          <a:bodyPr vert="horz" wrap="square" lIns="0" tIns="0" rIns="0" bIns="0" rtlCol="0">
            <a:spAutoFit/>
          </a:bodyPr>
          <a:lstStyle/>
          <a:p>
            <a:pPr algn="just"/>
            <a:r>
              <a:rPr lang="en-US" sz="4500" b="1" spc="25" dirty="0">
                <a:latin typeface="Constantia" panose="02030602050306030303" pitchFamily="18" charset="0"/>
                <a:cs typeface="Garamond"/>
              </a:rPr>
              <a:t>BIO</a:t>
            </a:r>
            <a:r>
              <a:rPr lang="en-US" sz="4500" b="1" spc="25" dirty="0" smtClean="0">
                <a:latin typeface="Constantia" panose="02030602050306030303" pitchFamily="18" charset="0"/>
                <a:cs typeface="Garamond"/>
              </a:rPr>
              <a:t>:- </a:t>
            </a:r>
            <a:r>
              <a:rPr lang="en-US" sz="3700" b="1" dirty="0" err="1" smtClean="0">
                <a:latin typeface="Constantia" panose="02030602050306030303" pitchFamily="18" charset="0"/>
              </a:rPr>
              <a:t>Himani</a:t>
            </a:r>
            <a:r>
              <a:rPr lang="en-US" sz="3700" b="1" dirty="0" smtClean="0">
                <a:latin typeface="Constantia" panose="02030602050306030303" pitchFamily="18" charset="0"/>
              </a:rPr>
              <a:t> </a:t>
            </a:r>
            <a:r>
              <a:rPr lang="en-US" sz="3700" b="1" dirty="0">
                <a:latin typeface="Constantia" panose="02030602050306030303" pitchFamily="18" charset="0"/>
              </a:rPr>
              <a:t>Das </a:t>
            </a:r>
            <a:r>
              <a:rPr lang="en-US" sz="3700" b="1" dirty="0" err="1">
                <a:latin typeface="Constantia" panose="02030602050306030303" pitchFamily="18" charset="0"/>
              </a:rPr>
              <a:t>Hasnu</a:t>
            </a:r>
            <a:r>
              <a:rPr lang="en-US" sz="3700" b="1" dirty="0">
                <a:latin typeface="Constantia" panose="02030602050306030303" pitchFamily="18" charset="0"/>
              </a:rPr>
              <a:t> from </a:t>
            </a:r>
            <a:r>
              <a:rPr lang="en-US" sz="3700" b="1" dirty="0" smtClean="0">
                <a:latin typeface="Constantia" panose="02030602050306030303" pitchFamily="18" charset="0"/>
              </a:rPr>
              <a:t>Assam is an entrepreneur, a model &amp; a student. She has always </a:t>
            </a:r>
            <a:r>
              <a:rPr lang="en-US" sz="3700" b="1" dirty="0">
                <a:latin typeface="Constantia" panose="02030602050306030303" pitchFamily="18" charset="0"/>
              </a:rPr>
              <a:t>loved to explore and volunteer </a:t>
            </a:r>
            <a:r>
              <a:rPr lang="en-US" sz="3700" b="1" dirty="0" smtClean="0">
                <a:latin typeface="Constantia" panose="02030602050306030303" pitchFamily="18" charset="0"/>
              </a:rPr>
              <a:t>herself </a:t>
            </a:r>
            <a:r>
              <a:rPr lang="en-US" sz="3700" b="1" dirty="0">
                <a:latin typeface="Constantia" panose="02030602050306030303" pitchFamily="18" charset="0"/>
              </a:rPr>
              <a:t>to whatever comes to </a:t>
            </a:r>
            <a:r>
              <a:rPr lang="en-US" sz="3700" b="1" dirty="0" smtClean="0">
                <a:latin typeface="Constantia" panose="02030602050306030303" pitchFamily="18" charset="0"/>
              </a:rPr>
              <a:t>her </a:t>
            </a:r>
            <a:r>
              <a:rPr lang="en-US" sz="3700" b="1" dirty="0">
                <a:latin typeface="Constantia" panose="02030602050306030303" pitchFamily="18" charset="0"/>
              </a:rPr>
              <a:t>hand </a:t>
            </a:r>
            <a:r>
              <a:rPr lang="en-US" sz="3700" b="1" dirty="0" smtClean="0">
                <a:latin typeface="Constantia" panose="02030602050306030303" pitchFamily="18" charset="0"/>
              </a:rPr>
              <a:t>be </a:t>
            </a:r>
            <a:r>
              <a:rPr lang="en-US" sz="3700" b="1" dirty="0">
                <a:latin typeface="Constantia" panose="02030602050306030303" pitchFamily="18" charset="0"/>
              </a:rPr>
              <a:t>it helping youths and empowering women in any ways </a:t>
            </a:r>
            <a:r>
              <a:rPr lang="en-US" sz="3700" b="1" dirty="0" smtClean="0">
                <a:latin typeface="Constantia" panose="02030602050306030303" pitchFamily="18" charset="0"/>
              </a:rPr>
              <a:t>she </a:t>
            </a:r>
            <a:r>
              <a:rPr lang="en-US" sz="3700" b="1" dirty="0">
                <a:latin typeface="Constantia" panose="02030602050306030303" pitchFamily="18" charset="0"/>
              </a:rPr>
              <a:t>can. Being crowned as Miss Fashion Icon 2020 and soon going for Miss Gran Glam India </a:t>
            </a:r>
            <a:r>
              <a:rPr lang="en-US" sz="3700" b="1" dirty="0" smtClean="0">
                <a:latin typeface="Constantia" panose="02030602050306030303" pitchFamily="18" charset="0"/>
              </a:rPr>
              <a:t>2022, she keeps her </a:t>
            </a:r>
            <a:r>
              <a:rPr lang="en-US" sz="3700" b="1" dirty="0">
                <a:latin typeface="Constantia" panose="02030602050306030303" pitchFamily="18" charset="0"/>
              </a:rPr>
              <a:t>walk to empower women and youth to follow what their heart </a:t>
            </a:r>
            <a:r>
              <a:rPr lang="en-US" sz="3700" b="1" dirty="0" smtClean="0">
                <a:latin typeface="Constantia" panose="02030602050306030303" pitchFamily="18" charset="0"/>
              </a:rPr>
              <a:t>speaks. She has keen interests in poetry, Sports like Hockey</a:t>
            </a:r>
            <a:r>
              <a:rPr lang="en-US" sz="3700" b="1" dirty="0">
                <a:latin typeface="Constantia" panose="02030602050306030303" pitchFamily="18" charset="0"/>
              </a:rPr>
              <a:t>, </a:t>
            </a:r>
            <a:r>
              <a:rPr lang="en-US" sz="3700" b="1" dirty="0" err="1">
                <a:latin typeface="Constantia" panose="02030602050306030303" pitchFamily="18" charset="0"/>
              </a:rPr>
              <a:t>Khokho</a:t>
            </a:r>
            <a:r>
              <a:rPr lang="en-US" sz="3700" b="1" dirty="0">
                <a:latin typeface="Constantia" panose="02030602050306030303" pitchFamily="18" charset="0"/>
              </a:rPr>
              <a:t> and Basketball.</a:t>
            </a:r>
            <a:r>
              <a:rPr lang="en-US" sz="3700" b="1" spc="25" dirty="0" smtClean="0">
                <a:latin typeface="Constantia" panose="02030602050306030303" pitchFamily="18" charset="0"/>
                <a:cs typeface="Garamond"/>
              </a:rPr>
              <a:t>”</a:t>
            </a: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11</a:t>
            </a:fld>
            <a:endParaRPr lang="en-US"/>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489" t="600" r="-313" b="17424"/>
          <a:stretch/>
        </p:blipFill>
        <p:spPr>
          <a:xfrm>
            <a:off x="12714603" y="4397564"/>
            <a:ext cx="6176646" cy="6440399"/>
          </a:xfrm>
          <a:prstGeom prst="rect">
            <a:avLst/>
          </a:prstGeom>
        </p:spPr>
      </p:pic>
    </p:spTree>
    <p:extLst>
      <p:ext uri="{BB962C8B-B14F-4D97-AF65-F5344CB8AC3E}">
        <p14:creationId xmlns:p14="http://schemas.microsoft.com/office/powerpoint/2010/main" val="22952239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Protusha</a:t>
            </a:r>
            <a:r>
              <a:rPr lang="en-US" sz="6600" spc="-135" dirty="0" smtClean="0">
                <a:solidFill>
                  <a:schemeClr val="tx1"/>
                </a:solidFill>
              </a:rPr>
              <a:t> Mukherjee,  National Council Member</a:t>
            </a:r>
            <a:br>
              <a:rPr lang="en-US" sz="6600" spc="-135" dirty="0" smtClean="0">
                <a:solidFill>
                  <a:schemeClr val="tx1"/>
                </a:solidFill>
              </a:rPr>
            </a:br>
            <a:r>
              <a:rPr sz="2950" b="0" spc="240" dirty="0" smtClean="0">
                <a:latin typeface="Myriad Pro"/>
                <a:cs typeface="Myriad Pro"/>
              </a:rPr>
              <a:t> </a:t>
            </a:r>
            <a:r>
              <a:rPr lang="en-US" sz="2950" spc="240" dirty="0" smtClean="0">
                <a:latin typeface="Myriad Pro"/>
                <a:cs typeface="Myriad Pro"/>
              </a:rPr>
              <a:t>National Council Member (YOUTH &amp; COMMUNITY EMPOWERMENT </a:t>
            </a:r>
            <a:r>
              <a:rPr sz="2950" spc="55" dirty="0" smtClean="0">
                <a:latin typeface="Myriad Pro"/>
                <a:cs typeface="Myriad Pro"/>
              </a:rPr>
              <a:t>C</a:t>
            </a:r>
            <a:r>
              <a:rPr sz="2950" spc="114" dirty="0" smtClean="0">
                <a:latin typeface="Myriad Pro"/>
                <a:cs typeface="Myriad Pro"/>
              </a:rPr>
              <a:t>OUNCIL</a:t>
            </a:r>
            <a:r>
              <a:rPr lang="en-US" sz="2950" spc="114" dirty="0" smtClean="0">
                <a:latin typeface="Myriad Pro"/>
                <a:cs typeface="Myriad Pro"/>
              </a:rPr>
              <a:t>)</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94258" y="4937090"/>
            <a:ext cx="11502079" cy="6232475"/>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 </a:t>
            </a:r>
            <a:r>
              <a:rPr lang="en-US" sz="3000" b="1" spc="25" dirty="0" smtClean="0">
                <a:latin typeface="Constantia" panose="02030602050306030303" pitchFamily="18" charset="0"/>
                <a:cs typeface="Garamond"/>
              </a:rPr>
              <a:t>Ms. </a:t>
            </a:r>
            <a:r>
              <a:rPr lang="en-US" sz="3000" b="1" spc="25" dirty="0" err="1" smtClean="0">
                <a:latin typeface="Constantia" panose="02030602050306030303" pitchFamily="18" charset="0"/>
                <a:cs typeface="Garamond"/>
              </a:rPr>
              <a:t>Protusha</a:t>
            </a:r>
            <a:r>
              <a:rPr lang="en-US" sz="3000" b="1" spc="25" dirty="0" smtClean="0">
                <a:latin typeface="Constantia" panose="02030602050306030303" pitchFamily="18" charset="0"/>
                <a:cs typeface="Garamond"/>
              </a:rPr>
              <a:t> Mukherjee </a:t>
            </a:r>
            <a:r>
              <a:rPr lang="en-US" sz="3000" b="1" dirty="0" smtClean="0">
                <a:latin typeface="Constantia" panose="02030602050306030303" pitchFamily="18" charset="0"/>
              </a:rPr>
              <a:t>is an </a:t>
            </a:r>
            <a:r>
              <a:rPr lang="en-US" sz="3000" b="1" dirty="0">
                <a:latin typeface="Constantia" panose="02030602050306030303" pitchFamily="18" charset="0"/>
              </a:rPr>
              <a:t>enthusiastic &amp; energetic English teacher with 3+ years’ experience managing a large and diverse </a:t>
            </a:r>
            <a:r>
              <a:rPr lang="en-US" sz="3000" b="1" dirty="0" smtClean="0">
                <a:latin typeface="Constantia" panose="02030602050306030303" pitchFamily="18" charset="0"/>
              </a:rPr>
              <a:t>students. She has been </a:t>
            </a:r>
            <a:r>
              <a:rPr lang="en-US" sz="3000" b="1" dirty="0">
                <a:latin typeface="Constantia" panose="02030602050306030303" pitchFamily="18" charset="0"/>
              </a:rPr>
              <a:t>a</a:t>
            </a:r>
            <a:r>
              <a:rPr lang="en-US" sz="3000" b="1" dirty="0" smtClean="0">
                <a:latin typeface="Constantia" panose="02030602050306030303" pitchFamily="18" charset="0"/>
              </a:rPr>
              <a:t>warded </a:t>
            </a:r>
            <a:r>
              <a:rPr lang="en-US" sz="3000" b="1" dirty="0">
                <a:latin typeface="Constantia" panose="02030602050306030303" pitchFamily="18" charset="0"/>
              </a:rPr>
              <a:t>Distinction in </a:t>
            </a:r>
            <a:r>
              <a:rPr lang="en-US" sz="3000" b="1" dirty="0" smtClean="0">
                <a:latin typeface="Constantia" panose="02030602050306030303" pitchFamily="18" charset="0"/>
              </a:rPr>
              <a:t>B.Ed.. She has participated </a:t>
            </a:r>
            <a:r>
              <a:rPr lang="en-US" sz="3000" b="1" dirty="0">
                <a:latin typeface="Constantia" panose="02030602050306030303" pitchFamily="18" charset="0"/>
              </a:rPr>
              <a:t>and presented paper entitled “Empowerment of Woman and Weaker Sections “in one day National Seminar on Poverty, Inequality, Exclusion &amp; Inclusive Education: Problems and Solutions organized by Department of Education, RSP College, </a:t>
            </a:r>
            <a:r>
              <a:rPr lang="en-US" sz="3000" b="1" dirty="0" err="1" smtClean="0">
                <a:latin typeface="Constantia" panose="02030602050306030303" pitchFamily="18" charset="0"/>
              </a:rPr>
              <a:t>Dhanbad</a:t>
            </a:r>
            <a:r>
              <a:rPr lang="en-US" sz="3000" b="1" dirty="0" smtClean="0">
                <a:latin typeface="Constantia" panose="02030602050306030303" pitchFamily="18" charset="0"/>
              </a:rPr>
              <a:t>. She has attended </a:t>
            </a:r>
            <a:r>
              <a:rPr lang="en-US" sz="3000" b="1" dirty="0">
                <a:latin typeface="Constantia" panose="02030602050306030303" pitchFamily="18" charset="0"/>
              </a:rPr>
              <a:t>seminars of DAV groups based on training </a:t>
            </a:r>
            <a:r>
              <a:rPr lang="en-US" sz="3000" b="1" dirty="0" err="1">
                <a:latin typeface="Constantia" panose="02030602050306030303" pitchFamily="18" charset="0"/>
              </a:rPr>
              <a:t>programmes</a:t>
            </a:r>
            <a:r>
              <a:rPr lang="en-US" sz="3000" b="1" dirty="0">
                <a:latin typeface="Constantia" panose="02030602050306030303" pitchFamily="18" charset="0"/>
              </a:rPr>
              <a:t> for the quality development of teaching skills. </a:t>
            </a:r>
            <a:r>
              <a:rPr lang="en-US" sz="3000" b="1" dirty="0" err="1" smtClean="0">
                <a:latin typeface="Constantia" panose="02030602050306030303" pitchFamily="18" charset="0"/>
              </a:rPr>
              <a:t>Ans</a:t>
            </a:r>
            <a:r>
              <a:rPr lang="en-US" sz="3000" b="1" dirty="0" smtClean="0">
                <a:latin typeface="Constantia" panose="02030602050306030303" pitchFamily="18" charset="0"/>
              </a:rPr>
              <a:t> also participated </a:t>
            </a:r>
            <a:r>
              <a:rPr lang="en-US" sz="3000" b="1" dirty="0">
                <a:latin typeface="Constantia" panose="02030602050306030303" pitchFamily="18" charset="0"/>
              </a:rPr>
              <a:t>in National Youth dialogue on “Emerging social, economic, political, cultural and environmental issues in India” </a:t>
            </a:r>
            <a:r>
              <a:rPr lang="en-US" sz="3000" b="1" dirty="0" err="1">
                <a:latin typeface="Constantia" panose="02030602050306030303" pitchFamily="18" charset="0"/>
              </a:rPr>
              <a:t>organised</a:t>
            </a:r>
            <a:r>
              <a:rPr lang="en-US" sz="3000" b="1" dirty="0">
                <a:latin typeface="Constantia" panose="02030602050306030303" pitchFamily="18" charset="0"/>
              </a:rPr>
              <a:t> by Human empowerment &amp; research society, </a:t>
            </a:r>
            <a:r>
              <a:rPr lang="en-US" sz="3000" b="1" dirty="0" smtClean="0">
                <a:latin typeface="Constantia" panose="02030602050306030303" pitchFamily="18" charset="0"/>
              </a:rPr>
              <a:t>Varanasi</a:t>
            </a:r>
            <a:r>
              <a:rPr lang="en-US" sz="3000" b="1" spc="25" dirty="0">
                <a:latin typeface="Constantia" panose="02030602050306030303" pitchFamily="18" charset="0"/>
              </a:rPr>
              <a:t>.</a:t>
            </a:r>
            <a:endParaRPr lang="en-US" sz="3000" b="1" spc="25" dirty="0" smtClean="0">
              <a:latin typeface="Constantia" panose="02030602050306030303" pitchFamily="18"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12</a:t>
            </a:fld>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3334" y="4433782"/>
            <a:ext cx="6177915" cy="6476931"/>
          </a:xfrm>
          <a:prstGeom prst="rect">
            <a:avLst/>
          </a:prstGeom>
        </p:spPr>
      </p:pic>
    </p:spTree>
    <p:extLst>
      <p:ext uri="{BB962C8B-B14F-4D97-AF65-F5344CB8AC3E}">
        <p14:creationId xmlns:p14="http://schemas.microsoft.com/office/powerpoint/2010/main" val="37428736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Anjalee</a:t>
            </a:r>
            <a:r>
              <a:rPr lang="en-US" sz="6600" spc="-135" dirty="0" smtClean="0">
                <a:solidFill>
                  <a:schemeClr val="tx1"/>
                </a:solidFill>
              </a:rPr>
              <a:t> Devi </a:t>
            </a:r>
            <a:r>
              <a:rPr lang="en-US" sz="6600" spc="-135" dirty="0" err="1" smtClean="0">
                <a:solidFill>
                  <a:schemeClr val="tx1"/>
                </a:solidFill>
              </a:rPr>
              <a:t>Hazarika</a:t>
            </a:r>
            <a:r>
              <a:rPr lang="en-US" sz="6600" spc="-135" dirty="0" smtClean="0">
                <a:solidFill>
                  <a:schemeClr val="tx1"/>
                </a:solidFill>
              </a:rPr>
              <a:t>, State President (Assam)</a:t>
            </a:r>
            <a:r>
              <a:rPr lang="en-US" sz="6600" spc="-135" dirty="0" smtClean="0">
                <a:solidFill>
                  <a:schemeClr val="bg1"/>
                </a:solidFill>
              </a:rPr>
              <a:t/>
            </a:r>
            <a:br>
              <a:rPr lang="en-US" sz="6600" spc="-135" dirty="0" smtClean="0">
                <a:solidFill>
                  <a:schemeClr val="bg1"/>
                </a:solidFill>
              </a:rPr>
            </a:br>
            <a:r>
              <a:rPr sz="2950" b="0" spc="240" dirty="0" smtClean="0">
                <a:latin typeface="Myriad Pro"/>
                <a:cs typeface="Myriad Pro"/>
              </a:rPr>
              <a:t> </a:t>
            </a:r>
            <a:r>
              <a:rPr lang="en-US" sz="2950" spc="240" dirty="0">
                <a:latin typeface="Myriad Pro"/>
                <a:cs typeface="Myriad Pro"/>
              </a:rPr>
              <a:t>State </a:t>
            </a:r>
            <a:r>
              <a:rPr lang="en-US" sz="2950" spc="240" dirty="0" smtClean="0">
                <a:latin typeface="Myriad Pro"/>
                <a:cs typeface="Myriad Pro"/>
              </a:rPr>
              <a:t>President - Assam </a:t>
            </a:r>
            <a:r>
              <a:rPr lang="en-US" sz="2950" spc="240" dirty="0">
                <a:latin typeface="Myriad Pro"/>
                <a:cs typeface="Myriad Pro"/>
              </a:rPr>
              <a:t>(YOUTH &amp; COMMUNITY EMPOWERMENT </a:t>
            </a:r>
            <a:r>
              <a:rPr lang="en-US" sz="2950" spc="55" dirty="0">
                <a:latin typeface="Myriad Pro"/>
                <a:cs typeface="Myriad Pro"/>
              </a:rPr>
              <a:t>C</a:t>
            </a:r>
            <a:r>
              <a:rPr lang="en-US" sz="2950" spc="114" dirty="0">
                <a:latin typeface="Myriad Pro"/>
                <a:cs typeface="Myriad Pro"/>
              </a:rPr>
              <a:t>OUNCIL)</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899163" y="6413029"/>
            <a:ext cx="11583668" cy="4078039"/>
          </a:xfrm>
          <a:prstGeom prst="rect">
            <a:avLst/>
          </a:prstGeom>
        </p:spPr>
        <p:txBody>
          <a:bodyPr vert="horz" wrap="square" lIns="0" tIns="0" rIns="0" bIns="0" rtlCol="0">
            <a:spAutoFit/>
          </a:bodyPr>
          <a:lstStyle/>
          <a:p>
            <a:pPr algn="just"/>
            <a:r>
              <a:rPr lang="en-US" sz="4500" b="1" spc="25" dirty="0" smtClean="0">
                <a:latin typeface="Garamond"/>
                <a:cs typeface="Garamond"/>
              </a:rPr>
              <a:t>BIO:-</a:t>
            </a:r>
            <a:r>
              <a:rPr lang="en-US" sz="4500" b="1" spc="25" dirty="0" smtClean="0">
                <a:latin typeface="Constantia" panose="02030602050306030303" pitchFamily="18" charset="0"/>
                <a:cs typeface="Garamond"/>
              </a:rPr>
              <a:t>Mrs. </a:t>
            </a:r>
            <a:r>
              <a:rPr lang="en-US" sz="4500" b="1" spc="25" dirty="0" err="1" smtClean="0">
                <a:latin typeface="Constantia" panose="02030602050306030303" pitchFamily="18" charset="0"/>
                <a:cs typeface="Garamond"/>
              </a:rPr>
              <a:t>Anjalee</a:t>
            </a:r>
            <a:r>
              <a:rPr lang="en-US" sz="4500" b="1" spc="25" dirty="0" smtClean="0">
                <a:latin typeface="Constantia" panose="02030602050306030303" pitchFamily="18" charset="0"/>
                <a:cs typeface="Garamond"/>
              </a:rPr>
              <a:t> Devi </a:t>
            </a:r>
            <a:r>
              <a:rPr lang="en-US" sz="4500" b="1" spc="25" dirty="0" err="1" smtClean="0">
                <a:latin typeface="Constantia" panose="02030602050306030303" pitchFamily="18" charset="0"/>
                <a:cs typeface="Garamond"/>
              </a:rPr>
              <a:t>Hazarika</a:t>
            </a:r>
            <a:r>
              <a:rPr lang="en-US" sz="4500" b="1" spc="25" dirty="0" smtClean="0">
                <a:latin typeface="Constantia" panose="02030602050306030303" pitchFamily="18" charset="0"/>
                <a:cs typeface="Garamond"/>
              </a:rPr>
              <a:t> is </a:t>
            </a:r>
            <a:r>
              <a:rPr lang="en-US" sz="4000" b="1" dirty="0" smtClean="0">
                <a:latin typeface="Constantia" panose="02030602050306030303" pitchFamily="18" charset="0"/>
              </a:rPr>
              <a:t>Teacher </a:t>
            </a:r>
            <a:r>
              <a:rPr lang="en-US" sz="4000" b="1" dirty="0">
                <a:latin typeface="Constantia" panose="02030602050306030303" pitchFamily="18" charset="0"/>
              </a:rPr>
              <a:t>of Maharishi </a:t>
            </a:r>
            <a:r>
              <a:rPr lang="en-US" sz="4000" b="1" dirty="0" err="1">
                <a:latin typeface="Constantia" panose="02030602050306030303" pitchFamily="18" charset="0"/>
              </a:rPr>
              <a:t>vidya</a:t>
            </a:r>
            <a:r>
              <a:rPr lang="en-US" sz="4000" b="1" dirty="0">
                <a:latin typeface="Constantia" panose="02030602050306030303" pitchFamily="18" charset="0"/>
              </a:rPr>
              <a:t> </a:t>
            </a:r>
            <a:r>
              <a:rPr lang="en-US" sz="4000" b="1" dirty="0" err="1">
                <a:latin typeface="Constantia" panose="02030602050306030303" pitchFamily="18" charset="0"/>
              </a:rPr>
              <a:t>Mandir</a:t>
            </a:r>
            <a:r>
              <a:rPr lang="en-US" sz="4000" b="1" dirty="0">
                <a:latin typeface="Constantia" panose="02030602050306030303" pitchFamily="18" charset="0"/>
              </a:rPr>
              <a:t> IV, </a:t>
            </a:r>
            <a:r>
              <a:rPr lang="en-US" sz="4000" b="1" dirty="0" err="1">
                <a:latin typeface="Constantia" panose="02030602050306030303" pitchFamily="18" charset="0"/>
              </a:rPr>
              <a:t>Lalmati</a:t>
            </a:r>
            <a:r>
              <a:rPr lang="en-US" sz="4000" b="1" dirty="0">
                <a:latin typeface="Constantia" panose="02030602050306030303" pitchFamily="18" charset="0"/>
              </a:rPr>
              <a:t> </a:t>
            </a:r>
            <a:r>
              <a:rPr lang="en-US" sz="4000" b="1" dirty="0" smtClean="0">
                <a:latin typeface="Constantia" panose="02030602050306030303" pitchFamily="18" charset="0"/>
              </a:rPr>
              <a:t>Guwahati, Assam.</a:t>
            </a:r>
            <a:r>
              <a:rPr lang="en-US" sz="4000" b="1" dirty="0">
                <a:latin typeface="Constantia" panose="02030602050306030303" pitchFamily="18" charset="0"/>
              </a:rPr>
              <a:t> </a:t>
            </a:r>
            <a:r>
              <a:rPr lang="en-US" sz="4000" b="1" dirty="0" smtClean="0">
                <a:latin typeface="Constantia" panose="02030602050306030303" pitchFamily="18" charset="0"/>
              </a:rPr>
              <a:t>She is a </a:t>
            </a:r>
            <a:r>
              <a:rPr lang="en-US" sz="4000" b="1" dirty="0">
                <a:latin typeface="Constantia" panose="02030602050306030303" pitchFamily="18" charset="0"/>
              </a:rPr>
              <a:t>respectable lady with experience of providing education to students and enthusiastic to be a part of a team which works for the betterment of the society.</a:t>
            </a:r>
          </a:p>
          <a:p>
            <a:pPr algn="just"/>
            <a:r>
              <a:rPr lang="en-US" sz="2000" dirty="0">
                <a:latin typeface="Constantia" panose="02030602050306030303" pitchFamily="18" charset="0"/>
              </a:rPr>
              <a:t> </a:t>
            </a:r>
            <a:endParaRPr lang="en-US" sz="2000" spc="25" dirty="0" smtClean="0">
              <a:latin typeface="Constantia" panose="02030602050306030303" pitchFamily="18"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13</a:t>
            </a:fld>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3335" y="4410782"/>
            <a:ext cx="6177914" cy="6499932"/>
          </a:xfrm>
          <a:prstGeom prst="rect">
            <a:avLst/>
          </a:prstGeom>
        </p:spPr>
      </p:pic>
    </p:spTree>
    <p:extLst>
      <p:ext uri="{BB962C8B-B14F-4D97-AF65-F5344CB8AC3E}">
        <p14:creationId xmlns:p14="http://schemas.microsoft.com/office/powerpoint/2010/main" val="41536460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10076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Nidhi</a:t>
            </a:r>
            <a:r>
              <a:rPr lang="en-US" sz="6600" spc="-135" dirty="0" smtClean="0">
                <a:solidFill>
                  <a:schemeClr val="tx1"/>
                </a:solidFill>
              </a:rPr>
              <a:t> </a:t>
            </a:r>
            <a:r>
              <a:rPr lang="en-US" sz="6600" spc="-135" dirty="0" err="1" smtClean="0">
                <a:solidFill>
                  <a:schemeClr val="tx1"/>
                </a:solidFill>
              </a:rPr>
              <a:t>Medhi</a:t>
            </a:r>
            <a:r>
              <a:rPr lang="en-US" sz="6600" spc="-135" dirty="0" smtClean="0">
                <a:solidFill>
                  <a:schemeClr val="tx1"/>
                </a:solidFill>
              </a:rPr>
              <a:t>, National Council Member</a:t>
            </a:r>
            <a:r>
              <a:rPr lang="en-US" sz="6600" spc="-135" dirty="0" smtClean="0">
                <a:solidFill>
                  <a:schemeClr val="bg1"/>
                </a:solidFill>
              </a:rPr>
              <a:t/>
            </a:r>
            <a:br>
              <a:rPr lang="en-US" sz="6600" spc="-135" dirty="0" smtClean="0">
                <a:solidFill>
                  <a:schemeClr val="bg1"/>
                </a:solidFill>
              </a:rPr>
            </a:br>
            <a:r>
              <a:rPr lang="en-US" sz="2950" spc="240" dirty="0">
                <a:latin typeface="Myriad Pro"/>
              </a:rPr>
              <a:t>N</a:t>
            </a:r>
            <a:r>
              <a:rPr lang="en-US" sz="2950" spc="240" dirty="0" smtClean="0">
                <a:latin typeface="Myriad Pro"/>
              </a:rPr>
              <a:t>ational Council Member</a:t>
            </a:r>
            <a:r>
              <a:rPr lang="en-US" sz="2950" spc="240" dirty="0" smtClean="0">
                <a:latin typeface="Myriad Pro"/>
                <a:cs typeface="Myriad Pro"/>
              </a:rPr>
              <a:t> </a:t>
            </a:r>
            <a:r>
              <a:rPr lang="en-US" sz="2950" spc="240" dirty="0">
                <a:latin typeface="Myriad Pro"/>
                <a:cs typeface="Myriad Pro"/>
              </a:rPr>
              <a:t>(YOUTH &amp; COMMUNITY EMPOWERMENT </a:t>
            </a:r>
            <a:r>
              <a:rPr lang="en-US" sz="2950" spc="55" dirty="0">
                <a:latin typeface="Myriad Pro"/>
                <a:cs typeface="Myriad Pro"/>
              </a:rPr>
              <a:t>C</a:t>
            </a:r>
            <a:r>
              <a:rPr lang="en-US" sz="2950" spc="114" dirty="0">
                <a:latin typeface="Myriad Pro"/>
                <a:cs typeface="Myriad Pro"/>
              </a:rPr>
              <a:t>OUNCIL)</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818387" y="4937090"/>
            <a:ext cx="11404581" cy="6232475"/>
          </a:xfrm>
          <a:prstGeom prst="rect">
            <a:avLst/>
          </a:prstGeom>
        </p:spPr>
        <p:txBody>
          <a:bodyPr vert="horz" wrap="square" lIns="0" tIns="0" rIns="0" bIns="0" rtlCol="0">
            <a:spAutoFit/>
          </a:bodyPr>
          <a:lstStyle/>
          <a:p>
            <a:pPr algn="just"/>
            <a:r>
              <a:rPr lang="en-US" sz="4500" b="1" spc="25" dirty="0">
                <a:latin typeface="Constantia" panose="02030602050306030303" pitchFamily="18" charset="0"/>
                <a:cs typeface="Garamond"/>
              </a:rPr>
              <a:t>BIO:- </a:t>
            </a:r>
            <a:r>
              <a:rPr lang="en-US" sz="4500" b="1" spc="25" dirty="0" err="1" smtClean="0">
                <a:latin typeface="Constantia" panose="02030602050306030303" pitchFamily="18" charset="0"/>
                <a:cs typeface="Garamond"/>
              </a:rPr>
              <a:t>Nidhi</a:t>
            </a:r>
            <a:r>
              <a:rPr lang="en-US" sz="4500" b="1" spc="25" dirty="0" smtClean="0">
                <a:latin typeface="Constantia" panose="02030602050306030303" pitchFamily="18" charset="0"/>
                <a:cs typeface="Garamond"/>
              </a:rPr>
              <a:t> </a:t>
            </a:r>
            <a:r>
              <a:rPr lang="en-US" sz="4500" b="1" spc="25" dirty="0" err="1" smtClean="0">
                <a:latin typeface="Constantia" panose="02030602050306030303" pitchFamily="18" charset="0"/>
                <a:cs typeface="Garamond"/>
              </a:rPr>
              <a:t>Medhi</a:t>
            </a:r>
            <a:r>
              <a:rPr lang="en-US" sz="4500" b="1" spc="25" dirty="0" smtClean="0">
                <a:latin typeface="Constantia" panose="02030602050306030303" pitchFamily="18" charset="0"/>
                <a:cs typeface="Garamond"/>
              </a:rPr>
              <a:t> is an enthusiastic, smart young lady, a leading </a:t>
            </a:r>
            <a:r>
              <a:rPr lang="en-US" sz="4500" b="1" spc="25" dirty="0">
                <a:latin typeface="Constantia" panose="02030602050306030303" pitchFamily="18" charset="0"/>
                <a:cs typeface="Garamond"/>
              </a:rPr>
              <a:t>student who displays strong work passion and good creative ability. </a:t>
            </a:r>
            <a:r>
              <a:rPr lang="en-US" sz="4500" b="1" spc="25" dirty="0" smtClean="0">
                <a:latin typeface="Constantia" panose="02030602050306030303" pitchFamily="18" charset="0"/>
                <a:cs typeface="Garamond"/>
              </a:rPr>
              <a:t>In her words about WICCI “Aiming </a:t>
            </a:r>
            <a:r>
              <a:rPr lang="en-US" sz="4500" b="1" spc="25" dirty="0">
                <a:latin typeface="Constantia" panose="02030602050306030303" pitchFamily="18" charset="0"/>
                <a:cs typeface="Garamond"/>
              </a:rPr>
              <a:t>to use my creative and hard working skills as a member in your </a:t>
            </a:r>
            <a:r>
              <a:rPr lang="en-US" sz="4500" b="1" spc="25" dirty="0" err="1" smtClean="0">
                <a:latin typeface="Constantia" panose="02030602050306030303" pitchFamily="18" charset="0"/>
                <a:cs typeface="Garamond"/>
              </a:rPr>
              <a:t>organisation</a:t>
            </a:r>
            <a:r>
              <a:rPr lang="en-US" sz="4500" b="1" spc="25" dirty="0" smtClean="0">
                <a:latin typeface="Constantia" panose="02030602050306030303" pitchFamily="18" charset="0"/>
                <a:cs typeface="Garamond"/>
              </a:rPr>
              <a:t>. Will </a:t>
            </a:r>
            <a:r>
              <a:rPr lang="en-US" sz="4500" b="1" spc="25" dirty="0">
                <a:latin typeface="Constantia" panose="02030602050306030303" pitchFamily="18" charset="0"/>
                <a:cs typeface="Garamond"/>
              </a:rPr>
              <a:t>make use of interpersonal skills to reach more people and expand its </a:t>
            </a:r>
            <a:r>
              <a:rPr lang="en-US" sz="4500" b="1" spc="25" dirty="0" smtClean="0">
                <a:latin typeface="Constantia" panose="02030602050306030303" pitchFamily="18" charset="0"/>
                <a:cs typeface="Garamond"/>
              </a:rPr>
              <a:t>outreach.”</a:t>
            </a:r>
            <a:endParaRPr lang="en-US" sz="2000" spc="25" dirty="0" smtClean="0">
              <a:latin typeface="Constantia" panose="02030602050306030303" pitchFamily="18"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14</a:t>
            </a:fld>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63500" y="4397564"/>
            <a:ext cx="6127750" cy="6547017"/>
          </a:xfrm>
          <a:prstGeom prst="rect">
            <a:avLst/>
          </a:prstGeom>
        </p:spPr>
      </p:pic>
    </p:spTree>
    <p:extLst>
      <p:ext uri="{BB962C8B-B14F-4D97-AF65-F5344CB8AC3E}">
        <p14:creationId xmlns:p14="http://schemas.microsoft.com/office/powerpoint/2010/main" val="10597367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Nlum</a:t>
            </a:r>
            <a:r>
              <a:rPr lang="en-US" sz="6600" spc="-135" dirty="0" smtClean="0">
                <a:solidFill>
                  <a:schemeClr val="tx1"/>
                </a:solidFill>
              </a:rPr>
              <a:t> </a:t>
            </a:r>
            <a:r>
              <a:rPr lang="en-US" sz="6600" spc="-135" dirty="0" err="1" smtClean="0">
                <a:solidFill>
                  <a:schemeClr val="tx1"/>
                </a:solidFill>
              </a:rPr>
              <a:t>Peule</a:t>
            </a:r>
            <a:r>
              <a:rPr lang="en-US" sz="6600" spc="-135" dirty="0" smtClean="0">
                <a:solidFill>
                  <a:schemeClr val="tx1"/>
                </a:solidFill>
              </a:rPr>
              <a:t>, National Council Member</a:t>
            </a:r>
            <a:r>
              <a:rPr lang="en-US" sz="6600" spc="-135" dirty="0" smtClean="0">
                <a:solidFill>
                  <a:schemeClr val="bg1"/>
                </a:solidFill>
              </a:rPr>
              <a:t/>
            </a:r>
            <a:br>
              <a:rPr lang="en-US" sz="6600" spc="-135" dirty="0" smtClean="0">
                <a:solidFill>
                  <a:schemeClr val="bg1"/>
                </a:solidFill>
              </a:rPr>
            </a:br>
            <a:r>
              <a:rPr lang="en-US" sz="2950" spc="240" dirty="0">
                <a:latin typeface="Myriad Pro"/>
              </a:rPr>
              <a:t>N</a:t>
            </a:r>
            <a:r>
              <a:rPr lang="en-US" sz="2950" spc="240" dirty="0" smtClean="0">
                <a:latin typeface="Myriad Pro"/>
              </a:rPr>
              <a:t>ational Council Member</a:t>
            </a:r>
            <a:r>
              <a:rPr lang="en-US" sz="2950" spc="240" dirty="0" smtClean="0">
                <a:latin typeface="Myriad Pro"/>
                <a:cs typeface="Myriad Pro"/>
              </a:rPr>
              <a:t> </a:t>
            </a:r>
            <a:r>
              <a:rPr lang="en-US" sz="2950" spc="240" dirty="0">
                <a:latin typeface="Myriad Pro"/>
                <a:cs typeface="Myriad Pro"/>
              </a:rPr>
              <a:t>(YOUTH &amp; COMMUNITY EMPOWERMENT </a:t>
            </a:r>
            <a:r>
              <a:rPr lang="en-US" sz="2950" spc="55" dirty="0">
                <a:latin typeface="Myriad Pro"/>
                <a:cs typeface="Myriad Pro"/>
              </a:rPr>
              <a:t>C</a:t>
            </a:r>
            <a:r>
              <a:rPr lang="en-US" sz="2950" spc="114" dirty="0">
                <a:latin typeface="Myriad Pro"/>
                <a:cs typeface="Myriad Pro"/>
              </a:rPr>
              <a:t>OUNCIL)</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818387" y="6565400"/>
            <a:ext cx="11687303" cy="4478149"/>
          </a:xfrm>
          <a:prstGeom prst="rect">
            <a:avLst/>
          </a:prstGeom>
        </p:spPr>
        <p:txBody>
          <a:bodyPr vert="horz" wrap="square" lIns="0" tIns="0" rIns="0" bIns="0" rtlCol="0">
            <a:spAutoFit/>
          </a:bodyPr>
          <a:lstStyle/>
          <a:p>
            <a:pPr algn="just"/>
            <a:r>
              <a:rPr lang="en-US" sz="4500" b="1" spc="25" dirty="0">
                <a:latin typeface="Constantia" panose="02030602050306030303" pitchFamily="18" charset="0"/>
                <a:cs typeface="Garamond"/>
              </a:rPr>
              <a:t>BIO</a:t>
            </a:r>
            <a:r>
              <a:rPr lang="en-US" sz="4500" b="1" spc="25" dirty="0" smtClean="0">
                <a:latin typeface="Constantia" panose="02030602050306030303" pitchFamily="18" charset="0"/>
                <a:cs typeface="Garamond"/>
              </a:rPr>
              <a:t>:- Ms. </a:t>
            </a:r>
            <a:r>
              <a:rPr lang="en-US" sz="4100" b="1" dirty="0" err="1" smtClean="0">
                <a:latin typeface="Constantia" panose="02030602050306030303" pitchFamily="18" charset="0"/>
              </a:rPr>
              <a:t>Nlum</a:t>
            </a:r>
            <a:r>
              <a:rPr lang="en-US" sz="4100" b="1" dirty="0" smtClean="0">
                <a:latin typeface="Constantia" panose="02030602050306030303" pitchFamily="18" charset="0"/>
              </a:rPr>
              <a:t> </a:t>
            </a:r>
            <a:r>
              <a:rPr lang="en-US" sz="4100" b="1" dirty="0" err="1" smtClean="0">
                <a:latin typeface="Constantia" panose="02030602050306030303" pitchFamily="18" charset="0"/>
              </a:rPr>
              <a:t>Peule</a:t>
            </a:r>
            <a:r>
              <a:rPr lang="en-US" sz="4100" b="1" dirty="0" smtClean="0">
                <a:latin typeface="Constantia" panose="02030602050306030303" pitchFamily="18" charset="0"/>
              </a:rPr>
              <a:t>, </a:t>
            </a:r>
            <a:r>
              <a:rPr lang="en-US" sz="4100" b="1" dirty="0">
                <a:latin typeface="Constantia" panose="02030602050306030303" pitchFamily="18" charset="0"/>
              </a:rPr>
              <a:t>from Nagaland is a graduate </a:t>
            </a:r>
            <a:r>
              <a:rPr lang="en-US" sz="4100" b="1" dirty="0" smtClean="0">
                <a:latin typeface="Constantia" panose="02030602050306030303" pitchFamily="18" charset="0"/>
              </a:rPr>
              <a:t> </a:t>
            </a:r>
            <a:r>
              <a:rPr lang="en-US" sz="4100" b="1" dirty="0">
                <a:latin typeface="Constantia" panose="02030602050306030303" pitchFamily="18" charset="0"/>
              </a:rPr>
              <a:t>pursuing PG in MSW from Mizoram University</a:t>
            </a:r>
            <a:r>
              <a:rPr lang="en-US" sz="4100" b="1" dirty="0" smtClean="0">
                <a:latin typeface="Constantia" panose="02030602050306030303" pitchFamily="18" charset="0"/>
              </a:rPr>
              <a:t>. Her </a:t>
            </a:r>
            <a:r>
              <a:rPr lang="en-US" sz="4100" b="1" dirty="0">
                <a:latin typeface="Constantia" panose="02030602050306030303" pitchFamily="18" charset="0"/>
              </a:rPr>
              <a:t>hobbies include playing badminton to keep </a:t>
            </a:r>
            <a:r>
              <a:rPr lang="en-US" sz="4100" b="1" dirty="0" smtClean="0">
                <a:latin typeface="Constantia" panose="02030602050306030303" pitchFamily="18" charset="0"/>
              </a:rPr>
              <a:t>herself </a:t>
            </a:r>
            <a:r>
              <a:rPr lang="en-US" sz="4100" b="1" dirty="0">
                <a:latin typeface="Constantia" panose="02030602050306030303" pitchFamily="18" charset="0"/>
              </a:rPr>
              <a:t>physically active, travelling cause </a:t>
            </a:r>
            <a:r>
              <a:rPr lang="en-US" sz="4100" b="1" dirty="0" smtClean="0">
                <a:latin typeface="Constantia" panose="02030602050306030303" pitchFamily="18" charset="0"/>
              </a:rPr>
              <a:t>she has </a:t>
            </a:r>
            <a:r>
              <a:rPr lang="en-US" sz="4100" b="1" dirty="0">
                <a:latin typeface="Constantia" panose="02030602050306030303" pitchFamily="18" charset="0"/>
              </a:rPr>
              <a:t>exploring new places, </a:t>
            </a:r>
            <a:r>
              <a:rPr lang="en-US" sz="4100" b="1" dirty="0" smtClean="0">
                <a:latin typeface="Constantia" panose="02030602050306030303" pitchFamily="18" charset="0"/>
              </a:rPr>
              <a:t>making </a:t>
            </a:r>
            <a:r>
              <a:rPr lang="en-US" sz="4100" b="1" dirty="0">
                <a:latin typeface="Constantia" panose="02030602050306030303" pitchFamily="18" charset="0"/>
              </a:rPr>
              <a:t>new friends, and </a:t>
            </a:r>
            <a:r>
              <a:rPr lang="en-US" sz="4100" b="1" dirty="0" smtClean="0">
                <a:latin typeface="Constantia" panose="02030602050306030303" pitchFamily="18" charset="0"/>
              </a:rPr>
              <a:t>reading. Aims - my aim </a:t>
            </a:r>
            <a:r>
              <a:rPr lang="en-US" sz="4100" b="1" dirty="0">
                <a:latin typeface="Constantia" panose="02030602050306030303" pitchFamily="18" charset="0"/>
              </a:rPr>
              <a:t>is to be a successful social worker.</a:t>
            </a:r>
            <a:endParaRPr lang="en-US" sz="4100" b="1" spc="25" dirty="0" smtClean="0">
              <a:latin typeface="Constantia" panose="02030602050306030303" pitchFamily="18"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15</a:t>
            </a:fld>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93981" y="4397564"/>
            <a:ext cx="6097268" cy="6585901"/>
          </a:xfrm>
          <a:prstGeom prst="rect">
            <a:avLst/>
          </a:prstGeom>
        </p:spPr>
      </p:pic>
    </p:spTree>
    <p:extLst>
      <p:ext uri="{BB962C8B-B14F-4D97-AF65-F5344CB8AC3E}">
        <p14:creationId xmlns:p14="http://schemas.microsoft.com/office/powerpoint/2010/main" val="16634039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10076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Anamika</a:t>
            </a:r>
            <a:r>
              <a:rPr lang="en-US" sz="6600" spc="-135" dirty="0" smtClean="0">
                <a:solidFill>
                  <a:schemeClr val="tx1"/>
                </a:solidFill>
              </a:rPr>
              <a:t> Dutta, National Council Member</a:t>
            </a:r>
            <a:r>
              <a:rPr lang="en-US" sz="6600" spc="-135" dirty="0" smtClean="0">
                <a:solidFill>
                  <a:schemeClr val="bg1"/>
                </a:solidFill>
              </a:rPr>
              <a:t/>
            </a:r>
            <a:br>
              <a:rPr lang="en-US" sz="6600" spc="-135" dirty="0" smtClean="0">
                <a:solidFill>
                  <a:schemeClr val="bg1"/>
                </a:solidFill>
              </a:rPr>
            </a:br>
            <a:r>
              <a:rPr sz="2950" b="0" spc="240" dirty="0" smtClean="0">
                <a:latin typeface="Myriad Pro"/>
                <a:cs typeface="Myriad Pro"/>
              </a:rPr>
              <a:t> </a:t>
            </a:r>
            <a:r>
              <a:rPr lang="en-US" sz="2950" spc="240" dirty="0" smtClean="0">
                <a:latin typeface="Myriad Pro"/>
                <a:cs typeface="Myriad Pro"/>
              </a:rPr>
              <a:t>National Council Member </a:t>
            </a:r>
            <a:r>
              <a:rPr lang="en-US" sz="2950" spc="240" dirty="0">
                <a:latin typeface="Myriad Pro"/>
                <a:cs typeface="Myriad Pro"/>
              </a:rPr>
              <a:t>(YOUTH &amp; COMMUNITY EMPOWERMENT </a:t>
            </a:r>
            <a:r>
              <a:rPr lang="en-US" sz="2950" spc="55" dirty="0">
                <a:latin typeface="Myriad Pro"/>
                <a:cs typeface="Myriad Pro"/>
              </a:rPr>
              <a:t>C</a:t>
            </a:r>
            <a:r>
              <a:rPr lang="en-US" sz="2950" spc="114" dirty="0">
                <a:latin typeface="Myriad Pro"/>
                <a:cs typeface="Myriad Pro"/>
              </a:rPr>
              <a:t>OUNCIL)</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74844" y="5361093"/>
            <a:ext cx="11583668" cy="6217087"/>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a:t>
            </a:r>
            <a:r>
              <a:rPr lang="en-US" sz="4500" spc="25" dirty="0" err="1" smtClean="0">
                <a:latin typeface="Constantia" panose="02030602050306030303" pitchFamily="18" charset="0"/>
                <a:cs typeface="Garamond"/>
              </a:rPr>
              <a:t>Anamika</a:t>
            </a:r>
            <a:r>
              <a:rPr lang="en-US" sz="4500" spc="25" dirty="0" smtClean="0">
                <a:latin typeface="Constantia" panose="02030602050306030303" pitchFamily="18" charset="0"/>
                <a:cs typeface="Garamond"/>
              </a:rPr>
              <a:t> Dutta </a:t>
            </a:r>
            <a:r>
              <a:rPr lang="en-US" sz="4800" dirty="0" smtClean="0">
                <a:latin typeface="Constantia" panose="02030602050306030303" pitchFamily="18" charset="0"/>
              </a:rPr>
              <a:t>is a </a:t>
            </a:r>
            <a:r>
              <a:rPr lang="en-US" sz="4800" dirty="0">
                <a:latin typeface="Constantia" panose="02030602050306030303" pitchFamily="18" charset="0"/>
              </a:rPr>
              <a:t>senior journalist, anchor, model, currently working as a Sr. Ingest Executive (Technical) in a news channel ND24</a:t>
            </a:r>
            <a:r>
              <a:rPr lang="en-US" sz="4800" dirty="0" smtClean="0">
                <a:latin typeface="Constantia" panose="02030602050306030303" pitchFamily="18" charset="0"/>
              </a:rPr>
              <a:t>. She </a:t>
            </a:r>
            <a:r>
              <a:rPr lang="en-US" sz="4800" dirty="0">
                <a:latin typeface="Constantia" panose="02030602050306030303" pitchFamily="18" charset="0"/>
              </a:rPr>
              <a:t>describes herself as “A hard working self independent women from a small </a:t>
            </a:r>
            <a:r>
              <a:rPr lang="en-US" sz="4800" dirty="0" err="1">
                <a:latin typeface="Constantia" panose="02030602050306030303" pitchFamily="18" charset="0"/>
              </a:rPr>
              <a:t>town,believe</a:t>
            </a:r>
            <a:r>
              <a:rPr lang="en-US" sz="4800" dirty="0">
                <a:latin typeface="Constantia" panose="02030602050306030303" pitchFamily="18" charset="0"/>
              </a:rPr>
              <a:t> in positivity, </a:t>
            </a:r>
            <a:r>
              <a:rPr lang="en-US" sz="4800" dirty="0" smtClean="0">
                <a:latin typeface="Constantia" panose="02030602050306030303" pitchFamily="18" charset="0"/>
              </a:rPr>
              <a:t>I </a:t>
            </a:r>
            <a:r>
              <a:rPr lang="en-US" sz="4800" dirty="0">
                <a:latin typeface="Constantia" panose="02030602050306030303" pitchFamily="18" charset="0"/>
              </a:rPr>
              <a:t>believe if it is not today then it will be definitely </a:t>
            </a:r>
            <a:r>
              <a:rPr lang="en-US" sz="4800" dirty="0" err="1">
                <a:latin typeface="Constantia" panose="02030602050306030303" pitchFamily="18" charset="0"/>
              </a:rPr>
              <a:t>tommorow</a:t>
            </a:r>
            <a:r>
              <a:rPr lang="en-US" sz="4800" dirty="0">
                <a:latin typeface="Constantia" panose="02030602050306030303" pitchFamily="18" charset="0"/>
              </a:rPr>
              <a:t>. simple living high thinking.</a:t>
            </a:r>
          </a:p>
          <a:p>
            <a:pPr algn="just"/>
            <a:endParaRPr lang="en-US" sz="2000" spc="25" dirty="0" smtClean="0">
              <a:latin typeface="Constantia" panose="02030602050306030303" pitchFamily="18"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16</a:t>
            </a:fld>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3333" y="4397564"/>
            <a:ext cx="6177915" cy="6513150"/>
          </a:xfrm>
          <a:prstGeom prst="rect">
            <a:avLst/>
          </a:prstGeom>
        </p:spPr>
      </p:pic>
    </p:spTree>
    <p:extLst>
      <p:ext uri="{BB962C8B-B14F-4D97-AF65-F5344CB8AC3E}">
        <p14:creationId xmlns:p14="http://schemas.microsoft.com/office/powerpoint/2010/main" val="24393864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Mouli</a:t>
            </a:r>
            <a:r>
              <a:rPr lang="en-US" sz="6600" spc="-135" dirty="0" smtClean="0">
                <a:solidFill>
                  <a:schemeClr val="tx1"/>
                </a:solidFill>
              </a:rPr>
              <a:t> </a:t>
            </a:r>
            <a:r>
              <a:rPr lang="en-US" sz="6600" spc="-135" dirty="0" err="1" smtClean="0">
                <a:solidFill>
                  <a:schemeClr val="tx1"/>
                </a:solidFill>
              </a:rPr>
              <a:t>Samanta</a:t>
            </a:r>
            <a:r>
              <a:rPr lang="en-US" sz="6600" spc="-135" smtClean="0">
                <a:solidFill>
                  <a:schemeClr val="tx1"/>
                </a:solidFill>
              </a:rPr>
              <a:t>, </a:t>
            </a:r>
            <a:r>
              <a:rPr lang="en-US" sz="6600" spc="-135" dirty="0" smtClean="0">
                <a:solidFill>
                  <a:schemeClr val="tx1"/>
                </a:solidFill>
              </a:rPr>
              <a:t>National Council Member</a:t>
            </a:r>
            <a:r>
              <a:rPr lang="en-US" sz="6600" spc="-135" dirty="0" smtClean="0">
                <a:solidFill>
                  <a:schemeClr val="bg1"/>
                </a:solidFill>
              </a:rPr>
              <a:t/>
            </a:r>
            <a:br>
              <a:rPr lang="en-US" sz="6600" spc="-135" dirty="0" smtClean="0">
                <a:solidFill>
                  <a:schemeClr val="bg1"/>
                </a:solidFill>
              </a:rPr>
            </a:br>
            <a:r>
              <a:rPr lang="en-US" sz="2950" spc="240" dirty="0">
                <a:latin typeface="Myriad Pro"/>
              </a:rPr>
              <a:t>N</a:t>
            </a:r>
            <a:r>
              <a:rPr lang="en-US" sz="2950" spc="240" dirty="0" smtClean="0">
                <a:latin typeface="Myriad Pro"/>
              </a:rPr>
              <a:t>ational Council Member</a:t>
            </a:r>
            <a:r>
              <a:rPr lang="en-US" sz="2950" spc="240" dirty="0" smtClean="0">
                <a:latin typeface="Myriad Pro"/>
                <a:cs typeface="Myriad Pro"/>
              </a:rPr>
              <a:t> </a:t>
            </a:r>
            <a:r>
              <a:rPr lang="en-US" sz="2950" spc="240" dirty="0">
                <a:latin typeface="Myriad Pro"/>
                <a:cs typeface="Myriad Pro"/>
              </a:rPr>
              <a:t>(YOUTH &amp; COMMUNITY EMPOWERMENT </a:t>
            </a:r>
            <a:r>
              <a:rPr lang="en-US" sz="2950" spc="55" dirty="0">
                <a:latin typeface="Myriad Pro"/>
                <a:cs typeface="Myriad Pro"/>
              </a:rPr>
              <a:t>C</a:t>
            </a:r>
            <a:r>
              <a:rPr lang="en-US" sz="2950" spc="114" dirty="0">
                <a:latin typeface="Myriad Pro"/>
                <a:cs typeface="Myriad Pro"/>
              </a:rPr>
              <a:t>OUNCIL)</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686696" y="5361093"/>
            <a:ext cx="11687303" cy="5816977"/>
          </a:xfrm>
          <a:prstGeom prst="rect">
            <a:avLst/>
          </a:prstGeom>
        </p:spPr>
        <p:txBody>
          <a:bodyPr vert="horz" wrap="square" lIns="0" tIns="0" rIns="0" bIns="0" rtlCol="0">
            <a:spAutoFit/>
          </a:bodyPr>
          <a:lstStyle/>
          <a:p>
            <a:pPr algn="just"/>
            <a:r>
              <a:rPr lang="en-US" sz="4500" b="1" spc="25" dirty="0">
                <a:latin typeface="Constantia" panose="02030602050306030303" pitchFamily="18" charset="0"/>
                <a:cs typeface="Garamond"/>
              </a:rPr>
              <a:t>BIO</a:t>
            </a:r>
            <a:r>
              <a:rPr lang="en-US" sz="4500" b="1" spc="25" dirty="0" smtClean="0">
                <a:latin typeface="Constantia" panose="02030602050306030303" pitchFamily="18" charset="0"/>
                <a:cs typeface="Garamond"/>
              </a:rPr>
              <a:t>:- </a:t>
            </a:r>
            <a:r>
              <a:rPr lang="en-US" sz="3700" b="1" dirty="0" smtClean="0">
                <a:latin typeface="Constantia" panose="02030602050306030303" pitchFamily="18" charset="0"/>
              </a:rPr>
              <a:t>Ms. </a:t>
            </a:r>
            <a:r>
              <a:rPr lang="en-US" sz="3700" b="1" dirty="0" err="1" smtClean="0">
                <a:latin typeface="Constantia" panose="02030602050306030303" pitchFamily="18" charset="0"/>
              </a:rPr>
              <a:t>Mouli</a:t>
            </a:r>
            <a:r>
              <a:rPr lang="en-US" sz="3700" b="1" dirty="0" smtClean="0">
                <a:latin typeface="Constantia" panose="02030602050306030303" pitchFamily="18" charset="0"/>
              </a:rPr>
              <a:t> </a:t>
            </a:r>
            <a:r>
              <a:rPr lang="en-US" sz="3700" b="1" dirty="0" err="1" smtClean="0">
                <a:latin typeface="Constantia" panose="02030602050306030303" pitchFamily="18" charset="0"/>
              </a:rPr>
              <a:t>Samanta</a:t>
            </a:r>
            <a:r>
              <a:rPr lang="en-US" sz="3700" b="1" dirty="0" smtClean="0">
                <a:latin typeface="Constantia" panose="02030602050306030303" pitchFamily="18" charset="0"/>
              </a:rPr>
              <a:t>, hails from the city of Durgapur, West Bengal. She is a working professional with over 5 years of work experience in various </a:t>
            </a:r>
            <a:r>
              <a:rPr lang="en-US" sz="3700" b="1" dirty="0" err="1" smtClean="0">
                <a:latin typeface="Constantia" panose="02030602050306030303" pitchFamily="18" charset="0"/>
              </a:rPr>
              <a:t>wellknown</a:t>
            </a:r>
            <a:r>
              <a:rPr lang="en-US" sz="3700" b="1" dirty="0" smtClean="0">
                <a:latin typeface="Constantia" panose="02030602050306030303" pitchFamily="18" charset="0"/>
              </a:rPr>
              <a:t> </a:t>
            </a:r>
            <a:r>
              <a:rPr lang="en-US" sz="3700" b="1" dirty="0" err="1" smtClean="0">
                <a:latin typeface="Constantia" panose="02030602050306030303" pitchFamily="18" charset="0"/>
              </a:rPr>
              <a:t>organisations</a:t>
            </a:r>
            <a:r>
              <a:rPr lang="en-US" sz="3700" b="1" dirty="0" smtClean="0">
                <a:latin typeface="Constantia" panose="02030602050306030303" pitchFamily="18" charset="0"/>
              </a:rPr>
              <a:t> like </a:t>
            </a:r>
            <a:r>
              <a:rPr lang="en-US" sz="3700" b="1" dirty="0" err="1" smtClean="0">
                <a:latin typeface="Constantia" panose="02030602050306030303" pitchFamily="18" charset="0"/>
              </a:rPr>
              <a:t>Narayana</a:t>
            </a:r>
            <a:r>
              <a:rPr lang="en-US" sz="3700" b="1" dirty="0" smtClean="0">
                <a:latin typeface="Constantia" panose="02030602050306030303" pitchFamily="18" charset="0"/>
              </a:rPr>
              <a:t> Health, </a:t>
            </a:r>
            <a:r>
              <a:rPr lang="en-US" sz="3700" b="1" dirty="0" err="1" smtClean="0">
                <a:latin typeface="Constantia" panose="02030602050306030303" pitchFamily="18" charset="0"/>
              </a:rPr>
              <a:t>Uber</a:t>
            </a:r>
            <a:r>
              <a:rPr lang="en-US" sz="3700" b="1" dirty="0" smtClean="0">
                <a:latin typeface="Constantia" panose="02030602050306030303" pitchFamily="18" charset="0"/>
              </a:rPr>
              <a:t>, SBI. Her hobbies include singing, modeling, dancing &amp; drawing. She has won various certificates in dancing &amp; drawing too. She has excellent communication skills and has a empathic nature for which she is glad to be a part of YCEC and help people around her.</a:t>
            </a:r>
            <a:endParaRPr lang="en-US" sz="3700" b="1" spc="25" dirty="0" smtClean="0">
              <a:latin typeface="Constantia" panose="02030602050306030303" pitchFamily="18"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17</a:t>
            </a:fld>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2253" y="4397564"/>
            <a:ext cx="6198996" cy="6513150"/>
          </a:xfrm>
          <a:prstGeom prst="rect">
            <a:avLst/>
          </a:prstGeom>
        </p:spPr>
      </p:pic>
    </p:spTree>
    <p:extLst>
      <p:ext uri="{BB962C8B-B14F-4D97-AF65-F5344CB8AC3E}">
        <p14:creationId xmlns:p14="http://schemas.microsoft.com/office/powerpoint/2010/main" val="7775238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100760"/>
          </a:xfrm>
          <a:prstGeom prst="rect">
            <a:avLst/>
          </a:prstGeom>
        </p:spPr>
        <p:txBody>
          <a:bodyPr vert="horz" wrap="square" lIns="0" tIns="1101810" rIns="0" bIns="0" rtlCol="0">
            <a:spAutoFit/>
          </a:bodyPr>
          <a:lstStyle/>
          <a:p>
            <a:pPr marL="307340" algn="ctr">
              <a:lnSpc>
                <a:spcPts val="8150"/>
              </a:lnSpc>
            </a:pPr>
            <a:r>
              <a:rPr lang="en-US" sz="6600" spc="-135" dirty="0" smtClean="0">
                <a:solidFill>
                  <a:schemeClr val="tx1"/>
                </a:solidFill>
              </a:rPr>
              <a:t>Riya Banerjee, National Council Member</a:t>
            </a:r>
            <a:r>
              <a:rPr lang="en-US" sz="6600" spc="-135" dirty="0" smtClean="0">
                <a:solidFill>
                  <a:schemeClr val="bg1"/>
                </a:solidFill>
              </a:rPr>
              <a:t/>
            </a:r>
            <a:br>
              <a:rPr lang="en-US" sz="6600" spc="-135" dirty="0" smtClean="0">
                <a:solidFill>
                  <a:schemeClr val="bg1"/>
                </a:solidFill>
              </a:rPr>
            </a:br>
            <a:r>
              <a:rPr lang="en-US" sz="2950" spc="240" dirty="0">
                <a:latin typeface="Myriad Pro"/>
              </a:rPr>
              <a:t>N</a:t>
            </a:r>
            <a:r>
              <a:rPr lang="en-US" sz="2950" spc="240" dirty="0" smtClean="0">
                <a:latin typeface="Myriad Pro"/>
              </a:rPr>
              <a:t>ational Council Member</a:t>
            </a:r>
            <a:r>
              <a:rPr lang="en-US" sz="2950" spc="240" dirty="0" smtClean="0">
                <a:latin typeface="Myriad Pro"/>
                <a:cs typeface="Myriad Pro"/>
              </a:rPr>
              <a:t> </a:t>
            </a:r>
            <a:r>
              <a:rPr lang="en-US" sz="2950" spc="240" dirty="0">
                <a:latin typeface="Myriad Pro"/>
                <a:cs typeface="Myriad Pro"/>
              </a:rPr>
              <a:t>(YOUTH &amp; COMMUNITY EMPOWERMENT </a:t>
            </a:r>
            <a:r>
              <a:rPr lang="en-US" sz="2950" spc="55" dirty="0">
                <a:latin typeface="Myriad Pro"/>
                <a:cs typeface="Myriad Pro"/>
              </a:rPr>
              <a:t>C</a:t>
            </a:r>
            <a:r>
              <a:rPr lang="en-US" sz="2950" spc="114" dirty="0">
                <a:latin typeface="Myriad Pro"/>
                <a:cs typeface="Myriad Pro"/>
              </a:rPr>
              <a:t>OUNCIL)</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854820" y="5361093"/>
            <a:ext cx="11404581" cy="5986254"/>
          </a:xfrm>
          <a:prstGeom prst="rect">
            <a:avLst/>
          </a:prstGeom>
        </p:spPr>
        <p:txBody>
          <a:bodyPr vert="horz" wrap="square" lIns="0" tIns="0" rIns="0" bIns="0" rtlCol="0">
            <a:spAutoFit/>
          </a:bodyPr>
          <a:lstStyle/>
          <a:p>
            <a:pPr algn="just"/>
            <a:r>
              <a:rPr lang="en-US" sz="4500" b="1" spc="25" dirty="0">
                <a:latin typeface="Constantia" panose="02030602050306030303" pitchFamily="18" charset="0"/>
                <a:cs typeface="Garamond"/>
              </a:rPr>
              <a:t>BIO:- </a:t>
            </a:r>
            <a:r>
              <a:rPr lang="en-US" sz="4300" b="1" spc="25" dirty="0" smtClean="0">
                <a:latin typeface="Constantia" panose="02030602050306030303" pitchFamily="18" charset="0"/>
                <a:cs typeface="Garamond"/>
              </a:rPr>
              <a:t>Riya Banerjee is a Tourism, food &amp; catering industry professional with an industrial exposure of more than 7 years. Her career objective is to be a renowned professional in tourism industry, being an outstanding performer by constant learning with discipline, </a:t>
            </a:r>
            <a:r>
              <a:rPr lang="en-US" sz="4300" b="1" spc="25" dirty="0" err="1" smtClean="0">
                <a:latin typeface="Constantia" panose="02030602050306030303" pitchFamily="18" charset="0"/>
                <a:cs typeface="Garamond"/>
              </a:rPr>
              <a:t>hardwork</a:t>
            </a:r>
            <a:r>
              <a:rPr lang="en-US" sz="4300" b="1" spc="25" dirty="0" smtClean="0">
                <a:latin typeface="Constantia" panose="02030602050306030303" pitchFamily="18" charset="0"/>
                <a:cs typeface="Garamond"/>
              </a:rPr>
              <a:t>, innovation, confidence &amp; dedication towards responsibilities.</a:t>
            </a:r>
            <a:endParaRPr lang="en-US" sz="4300" spc="25" dirty="0" smtClean="0">
              <a:latin typeface="Constantia" panose="02030602050306030303" pitchFamily="18"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18</a:t>
            </a:fld>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3334" y="4397564"/>
            <a:ext cx="6177915" cy="6513150"/>
          </a:xfrm>
          <a:prstGeom prst="rect">
            <a:avLst/>
          </a:prstGeom>
        </p:spPr>
      </p:pic>
    </p:spTree>
    <p:extLst>
      <p:ext uri="{BB962C8B-B14F-4D97-AF65-F5344CB8AC3E}">
        <p14:creationId xmlns:p14="http://schemas.microsoft.com/office/powerpoint/2010/main" val="35021568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Sudipta</a:t>
            </a:r>
            <a:r>
              <a:rPr lang="en-US" sz="6600" spc="-135" dirty="0" smtClean="0">
                <a:solidFill>
                  <a:schemeClr val="tx1"/>
                </a:solidFill>
              </a:rPr>
              <a:t> Sharma, National Council Member</a:t>
            </a:r>
            <a:r>
              <a:rPr lang="en-US" sz="6600" spc="-135" dirty="0" smtClean="0">
                <a:solidFill>
                  <a:schemeClr val="bg1"/>
                </a:solidFill>
              </a:rPr>
              <a:t/>
            </a:r>
            <a:br>
              <a:rPr lang="en-US" sz="6600" spc="-135" dirty="0" smtClean="0">
                <a:solidFill>
                  <a:schemeClr val="bg1"/>
                </a:solidFill>
              </a:rPr>
            </a:br>
            <a:r>
              <a:rPr lang="en-US" sz="2950" spc="240" dirty="0">
                <a:latin typeface="Myriad Pro"/>
              </a:rPr>
              <a:t>N</a:t>
            </a:r>
            <a:r>
              <a:rPr lang="en-US" sz="2950" spc="240" dirty="0" smtClean="0">
                <a:latin typeface="Myriad Pro"/>
              </a:rPr>
              <a:t>ational Council Member</a:t>
            </a:r>
            <a:r>
              <a:rPr lang="en-US" sz="2950" spc="240" dirty="0" smtClean="0">
                <a:latin typeface="Myriad Pro"/>
                <a:cs typeface="Myriad Pro"/>
              </a:rPr>
              <a:t> </a:t>
            </a:r>
            <a:r>
              <a:rPr lang="en-US" sz="2950" spc="240" dirty="0">
                <a:latin typeface="Myriad Pro"/>
                <a:cs typeface="Myriad Pro"/>
              </a:rPr>
              <a:t>(YOUTH &amp; COMMUNITY EMPOWERMENT </a:t>
            </a:r>
            <a:r>
              <a:rPr lang="en-US" sz="2950" spc="55" dirty="0">
                <a:latin typeface="Myriad Pro"/>
                <a:cs typeface="Myriad Pro"/>
              </a:rPr>
              <a:t>C</a:t>
            </a:r>
            <a:r>
              <a:rPr lang="en-US" sz="2950" spc="114" dirty="0">
                <a:latin typeface="Myriad Pro"/>
                <a:cs typeface="Myriad Pro"/>
              </a:rPr>
              <a:t>OUNCIL)</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826118" y="5691337"/>
            <a:ext cx="11404581" cy="5109091"/>
          </a:xfrm>
          <a:prstGeom prst="rect">
            <a:avLst/>
          </a:prstGeom>
        </p:spPr>
        <p:txBody>
          <a:bodyPr vert="horz" wrap="square" lIns="0" tIns="0" rIns="0" bIns="0" rtlCol="0">
            <a:spAutoFit/>
          </a:bodyPr>
          <a:lstStyle/>
          <a:p>
            <a:pPr algn="just"/>
            <a:r>
              <a:rPr lang="en-US" sz="4500" b="1" spc="25" dirty="0">
                <a:latin typeface="Constantia" panose="02030602050306030303" pitchFamily="18" charset="0"/>
                <a:cs typeface="Garamond"/>
              </a:rPr>
              <a:t>BIO</a:t>
            </a:r>
            <a:r>
              <a:rPr lang="en-US" sz="4500" b="1" spc="25" dirty="0" smtClean="0">
                <a:latin typeface="Constantia" panose="02030602050306030303" pitchFamily="18" charset="0"/>
                <a:cs typeface="Garamond"/>
              </a:rPr>
              <a:t>:- </a:t>
            </a:r>
            <a:r>
              <a:rPr lang="en-US" sz="4100" b="1" spc="25" dirty="0" err="1" smtClean="0">
                <a:latin typeface="Constantia" panose="02030602050306030303" pitchFamily="18" charset="0"/>
                <a:cs typeface="Garamond"/>
              </a:rPr>
              <a:t>Sudipta</a:t>
            </a:r>
            <a:r>
              <a:rPr lang="en-US" sz="4100" b="1" spc="25" dirty="0" smtClean="0">
                <a:latin typeface="Constantia" panose="02030602050306030303" pitchFamily="18" charset="0"/>
                <a:cs typeface="Garamond"/>
              </a:rPr>
              <a:t> Sharma, is a High </a:t>
            </a:r>
            <a:r>
              <a:rPr lang="en-US" sz="4100" b="1" spc="25" dirty="0">
                <a:latin typeface="Constantia" panose="02030602050306030303" pitchFamily="18" charset="0"/>
                <a:cs typeface="Garamond"/>
              </a:rPr>
              <a:t>School Mathematics teacher under Secondary </a:t>
            </a:r>
            <a:r>
              <a:rPr lang="en-US" sz="4100" b="1" spc="25" dirty="0" smtClean="0">
                <a:latin typeface="Constantia" panose="02030602050306030303" pitchFamily="18" charset="0"/>
                <a:cs typeface="Garamond"/>
              </a:rPr>
              <a:t>Education, </a:t>
            </a:r>
            <a:r>
              <a:rPr lang="en-US" sz="4100" b="1" spc="25" dirty="0" err="1">
                <a:latin typeface="Constantia" panose="02030602050306030303" pitchFamily="18" charset="0"/>
                <a:cs typeface="Garamond"/>
              </a:rPr>
              <a:t>Govt</a:t>
            </a:r>
            <a:r>
              <a:rPr lang="en-US" sz="4100" b="1" spc="25" dirty="0">
                <a:latin typeface="Constantia" panose="02030602050306030303" pitchFamily="18" charset="0"/>
                <a:cs typeface="Garamond"/>
              </a:rPr>
              <a:t> of Assam</a:t>
            </a:r>
            <a:r>
              <a:rPr lang="en-US" sz="4100" b="1" spc="25" dirty="0" smtClean="0">
                <a:latin typeface="Constantia" panose="02030602050306030303" pitchFamily="18" charset="0"/>
                <a:cs typeface="Garamond"/>
              </a:rPr>
              <a:t>. She was an Ex </a:t>
            </a:r>
            <a:r>
              <a:rPr lang="en-US" sz="4100" b="1" spc="25" dirty="0">
                <a:latin typeface="Constantia" panose="02030602050306030303" pitchFamily="18" charset="0"/>
                <a:cs typeface="Garamond"/>
              </a:rPr>
              <a:t>Care </a:t>
            </a:r>
            <a:r>
              <a:rPr lang="en-US" sz="4100" b="1" spc="25">
                <a:latin typeface="Constantia" panose="02030602050306030303" pitchFamily="18" charset="0"/>
                <a:cs typeface="Garamond"/>
              </a:rPr>
              <a:t>taker </a:t>
            </a:r>
            <a:r>
              <a:rPr lang="en-US" sz="4100" b="1" spc="25" smtClean="0">
                <a:latin typeface="Constantia" panose="02030602050306030303" pitchFamily="18" charset="0"/>
                <a:cs typeface="Garamond"/>
              </a:rPr>
              <a:t>Officer of NCC </a:t>
            </a:r>
            <a:r>
              <a:rPr lang="en-US" sz="4100" b="1" spc="25" dirty="0">
                <a:latin typeface="Constantia" panose="02030602050306030303" pitchFamily="18" charset="0"/>
                <a:cs typeface="Garamond"/>
              </a:rPr>
              <a:t>at </a:t>
            </a:r>
            <a:r>
              <a:rPr lang="en-US" sz="4100" b="1" spc="25" dirty="0" smtClean="0">
                <a:latin typeface="Constantia" panose="02030602050306030303" pitchFamily="18" charset="0"/>
                <a:cs typeface="Garamond"/>
              </a:rPr>
              <a:t>MHSS. She is very much interested in animal &amp; social welfare services. Her area </a:t>
            </a:r>
            <a:r>
              <a:rPr lang="en-US" sz="4100" b="1" spc="25" dirty="0">
                <a:latin typeface="Constantia" panose="02030602050306030303" pitchFamily="18" charset="0"/>
                <a:cs typeface="Garamond"/>
              </a:rPr>
              <a:t>of </a:t>
            </a:r>
            <a:r>
              <a:rPr lang="en-US" sz="4100" b="1" spc="25" dirty="0" smtClean="0">
                <a:latin typeface="Constantia" panose="02030602050306030303" pitchFamily="18" charset="0"/>
                <a:cs typeface="Garamond"/>
              </a:rPr>
              <a:t>interests include </a:t>
            </a:r>
            <a:r>
              <a:rPr lang="en-US" sz="4100" b="1" spc="25" dirty="0">
                <a:latin typeface="Constantia" panose="02030602050306030303" pitchFamily="18" charset="0"/>
                <a:cs typeface="Garamond"/>
              </a:rPr>
              <a:t>a</a:t>
            </a:r>
            <a:r>
              <a:rPr lang="en-US" sz="4100" b="1" spc="25" dirty="0" smtClean="0">
                <a:latin typeface="Constantia" panose="02030602050306030303" pitchFamily="18" charset="0"/>
                <a:cs typeface="Garamond"/>
              </a:rPr>
              <a:t>rt, poetry, quotes, nature, travelling, photography &amp; </a:t>
            </a:r>
            <a:r>
              <a:rPr lang="en-US" sz="4100" b="1" spc="25" dirty="0">
                <a:latin typeface="Constantia" panose="02030602050306030303" pitchFamily="18" charset="0"/>
                <a:cs typeface="Garamond"/>
              </a:rPr>
              <a:t>learning new skills.</a:t>
            </a:r>
            <a:endParaRPr lang="en-US" sz="4100" spc="25" dirty="0" smtClean="0">
              <a:latin typeface="Constantia" panose="02030602050306030303" pitchFamily="18"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19</a:t>
            </a:fld>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3335" y="4397564"/>
            <a:ext cx="6177914" cy="6402864"/>
          </a:xfrm>
          <a:prstGeom prst="rect">
            <a:avLst/>
          </a:prstGeom>
        </p:spPr>
      </p:pic>
    </p:spTree>
    <p:extLst>
      <p:ext uri="{BB962C8B-B14F-4D97-AF65-F5344CB8AC3E}">
        <p14:creationId xmlns:p14="http://schemas.microsoft.com/office/powerpoint/2010/main" val="6652405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32390" y="1952507"/>
            <a:ext cx="18439765" cy="9188568"/>
          </a:xfrm>
          <a:custGeom>
            <a:avLst/>
            <a:gdLst/>
            <a:ahLst/>
            <a:cxnLst/>
            <a:rect l="l" t="t" r="r" b="b"/>
            <a:pathLst>
              <a:path w="18439765" h="8754110">
                <a:moveTo>
                  <a:pt x="18439312" y="8753660"/>
                </a:moveTo>
                <a:lnTo>
                  <a:pt x="0" y="8753660"/>
                </a:lnTo>
                <a:lnTo>
                  <a:pt x="0" y="0"/>
                </a:lnTo>
                <a:lnTo>
                  <a:pt x="18439312" y="0"/>
                </a:lnTo>
                <a:lnTo>
                  <a:pt x="18439312" y="8753660"/>
                </a:lnTo>
                <a:close/>
              </a:path>
            </a:pathLst>
          </a:custGeom>
          <a:solidFill>
            <a:schemeClr val="accent2">
              <a:lumMod val="60000"/>
              <a:lumOff val="40000"/>
            </a:schemeClr>
          </a:solidFill>
        </p:spPr>
        <p:txBody>
          <a:bodyPr wrap="square" lIns="0" tIns="0" rIns="0" bIns="0" rtlCol="0"/>
          <a:lstStyle/>
          <a:p>
            <a:endParaRPr/>
          </a:p>
        </p:txBody>
      </p:sp>
      <p:sp>
        <p:nvSpPr>
          <p:cNvPr id="3" name="object 3"/>
          <p:cNvSpPr txBox="1"/>
          <p:nvPr/>
        </p:nvSpPr>
        <p:spPr>
          <a:xfrm>
            <a:off x="1094207" y="2833038"/>
            <a:ext cx="18038444" cy="8586838"/>
          </a:xfrm>
          <a:prstGeom prst="rect">
            <a:avLst/>
          </a:prstGeom>
        </p:spPr>
        <p:txBody>
          <a:bodyPr vert="horz" wrap="square" lIns="0" tIns="0" rIns="0" bIns="0" rtlCol="0">
            <a:spAutoFit/>
          </a:bodyPr>
          <a:lstStyle/>
          <a:p>
            <a:r>
              <a:rPr lang="en-US" sz="2200" dirty="0">
                <a:solidFill>
                  <a:schemeClr val="bg1"/>
                </a:solidFill>
                <a:latin typeface="Acme" panose="02000706050000020004" pitchFamily="2" charset="0"/>
              </a:rPr>
              <a:t>As an Youth &amp; being a responsible citizen </a:t>
            </a:r>
            <a:r>
              <a:rPr lang="en-US" sz="2200" dirty="0" smtClean="0">
                <a:solidFill>
                  <a:schemeClr val="bg1"/>
                </a:solidFill>
                <a:latin typeface="Acme" panose="02000706050000020004" pitchFamily="2" charset="0"/>
              </a:rPr>
              <a:t>of India, I </a:t>
            </a:r>
            <a:r>
              <a:rPr lang="en-US" sz="2200" dirty="0">
                <a:solidFill>
                  <a:schemeClr val="bg1"/>
                </a:solidFill>
                <a:latin typeface="Acme" panose="02000706050000020004" pitchFamily="2" charset="0"/>
              </a:rPr>
              <a:t>feel that each one of us has a share of responsibility to develop our country's social, economical, mental-health, cultural and overall community. </a:t>
            </a:r>
            <a:endParaRPr lang="en-US" sz="2200" dirty="0" smtClean="0">
              <a:solidFill>
                <a:schemeClr val="bg1"/>
              </a:solidFill>
              <a:latin typeface="Acme" panose="02000706050000020004" pitchFamily="2" charset="0"/>
            </a:endParaRPr>
          </a:p>
          <a:p>
            <a:r>
              <a:rPr lang="en-US" sz="2200" dirty="0" smtClean="0">
                <a:solidFill>
                  <a:schemeClr val="bg1"/>
                </a:solidFill>
                <a:latin typeface="Acme" panose="02000706050000020004" pitchFamily="2" charset="0"/>
              </a:rPr>
              <a:t>Our </a:t>
            </a:r>
            <a:r>
              <a:rPr lang="en-US" sz="2200" dirty="0">
                <a:solidFill>
                  <a:schemeClr val="bg1"/>
                </a:solidFill>
                <a:latin typeface="Acme" panose="02000706050000020004" pitchFamily="2" charset="0"/>
              </a:rPr>
              <a:t>primary </a:t>
            </a:r>
            <a:r>
              <a:rPr lang="en-US" sz="2200" b="1" dirty="0">
                <a:solidFill>
                  <a:schemeClr val="bg1"/>
                </a:solidFill>
                <a:latin typeface="Acme" panose="02000706050000020004" pitchFamily="2" charset="0"/>
              </a:rPr>
              <a:t>vision</a:t>
            </a:r>
            <a:r>
              <a:rPr lang="en-US" sz="2200" dirty="0">
                <a:solidFill>
                  <a:schemeClr val="bg1"/>
                </a:solidFill>
                <a:latin typeface="Acme" panose="02000706050000020004" pitchFamily="2" charset="0"/>
              </a:rPr>
              <a:t> is to make our country a better place to live where equal rights, facilities, pay scale is given to each youth especially ladies where they have the freedom to express their thoughts, showcase their hidden skills &amp; talent which should/must be recognized by the entire community.</a:t>
            </a:r>
          </a:p>
          <a:p>
            <a:r>
              <a:rPr lang="en-US" sz="2200" dirty="0" smtClean="0">
                <a:solidFill>
                  <a:schemeClr val="bg1"/>
                </a:solidFill>
                <a:latin typeface="Acme" panose="02000706050000020004" pitchFamily="2" charset="0"/>
              </a:rPr>
              <a:t>Our </a:t>
            </a:r>
            <a:r>
              <a:rPr lang="en-US" sz="2200" b="1" dirty="0">
                <a:solidFill>
                  <a:schemeClr val="bg1"/>
                </a:solidFill>
                <a:latin typeface="Acme" panose="02000706050000020004" pitchFamily="2" charset="0"/>
              </a:rPr>
              <a:t>mission</a:t>
            </a:r>
            <a:r>
              <a:rPr lang="en-US" sz="2200" dirty="0">
                <a:solidFill>
                  <a:schemeClr val="bg1"/>
                </a:solidFill>
                <a:latin typeface="Acme" panose="02000706050000020004" pitchFamily="2" charset="0"/>
              </a:rPr>
              <a:t> is to prepare the young people to achieve positions of power they deserve be it by helping them in person or encouraging them mentally</a:t>
            </a:r>
            <a:r>
              <a:rPr lang="en-US" sz="2200" dirty="0" smtClean="0">
                <a:solidFill>
                  <a:schemeClr val="bg1"/>
                </a:solidFill>
                <a:latin typeface="Acme" panose="02000706050000020004" pitchFamily="2" charset="0"/>
              </a:rPr>
              <a:t>.</a:t>
            </a:r>
          </a:p>
          <a:p>
            <a:endParaRPr lang="en-US" sz="2200" dirty="0">
              <a:solidFill>
                <a:schemeClr val="bg1"/>
              </a:solidFill>
              <a:latin typeface="Acme" panose="02000706050000020004" pitchFamily="2" charset="0"/>
            </a:endParaRPr>
          </a:p>
          <a:p>
            <a:r>
              <a:rPr lang="en-US" sz="2200" dirty="0">
                <a:solidFill>
                  <a:schemeClr val="bg1"/>
                </a:solidFill>
                <a:latin typeface="Acme" panose="02000706050000020004" pitchFamily="2" charset="0"/>
              </a:rPr>
              <a:t>Here are some of the aims/objectives on which </a:t>
            </a:r>
            <a:r>
              <a:rPr lang="en-US" sz="2200" dirty="0" smtClean="0">
                <a:solidFill>
                  <a:schemeClr val="bg1"/>
                </a:solidFill>
                <a:latin typeface="Acme" panose="02000706050000020004" pitchFamily="2" charset="0"/>
              </a:rPr>
              <a:t>we </a:t>
            </a:r>
            <a:r>
              <a:rPr lang="en-US" sz="2200" dirty="0">
                <a:solidFill>
                  <a:schemeClr val="bg1"/>
                </a:solidFill>
                <a:latin typeface="Acme" panose="02000706050000020004" pitchFamily="2" charset="0"/>
              </a:rPr>
              <a:t>would like to put special focus on:</a:t>
            </a:r>
          </a:p>
          <a:p>
            <a:r>
              <a:rPr lang="en-US" sz="2200" i="1" dirty="0" smtClean="0">
                <a:solidFill>
                  <a:schemeClr val="bg1"/>
                </a:solidFill>
                <a:latin typeface="Acme" panose="02000706050000020004" pitchFamily="2" charset="0"/>
              </a:rPr>
              <a:t>1</a:t>
            </a:r>
            <a:r>
              <a:rPr lang="en-US" sz="2200" i="1" dirty="0">
                <a:solidFill>
                  <a:schemeClr val="bg1"/>
                </a:solidFill>
                <a:latin typeface="Acme" panose="02000706050000020004" pitchFamily="2" charset="0"/>
              </a:rPr>
              <a:t>. To engage youth in exploring career possibilities based on their interests.</a:t>
            </a:r>
            <a:endParaRPr lang="en-US" sz="2200" dirty="0">
              <a:solidFill>
                <a:schemeClr val="bg1"/>
              </a:solidFill>
              <a:latin typeface="Acme" panose="02000706050000020004" pitchFamily="2" charset="0"/>
            </a:endParaRPr>
          </a:p>
          <a:p>
            <a:r>
              <a:rPr lang="en-US" sz="2200" i="1" dirty="0">
                <a:solidFill>
                  <a:schemeClr val="bg1"/>
                </a:solidFill>
                <a:latin typeface="Acme" panose="02000706050000020004" pitchFamily="2" charset="0"/>
              </a:rPr>
              <a:t>2. To guide youth in analyzing and addressing their community concerns</a:t>
            </a:r>
            <a:endParaRPr lang="en-US" sz="2200" dirty="0">
              <a:solidFill>
                <a:schemeClr val="bg1"/>
              </a:solidFill>
              <a:latin typeface="Acme" panose="02000706050000020004" pitchFamily="2" charset="0"/>
            </a:endParaRPr>
          </a:p>
          <a:p>
            <a:r>
              <a:rPr lang="en-US" sz="2200" i="1" dirty="0">
                <a:solidFill>
                  <a:schemeClr val="bg1"/>
                </a:solidFill>
                <a:latin typeface="Acme" panose="02000706050000020004" pitchFamily="2" charset="0"/>
              </a:rPr>
              <a:t>3. To engage youth in exploring their culture &amp; ethnicity.</a:t>
            </a:r>
            <a:endParaRPr lang="en-US" sz="2200" dirty="0">
              <a:solidFill>
                <a:schemeClr val="bg1"/>
              </a:solidFill>
              <a:latin typeface="Acme" panose="02000706050000020004" pitchFamily="2" charset="0"/>
            </a:endParaRPr>
          </a:p>
          <a:p>
            <a:r>
              <a:rPr lang="en-US" sz="2200" i="1" dirty="0">
                <a:solidFill>
                  <a:schemeClr val="bg1"/>
                </a:solidFill>
                <a:latin typeface="Acme" panose="02000706050000020004" pitchFamily="2" charset="0"/>
              </a:rPr>
              <a:t>4. To engage youth in exploring ways of building strong relationships at various levels of society.</a:t>
            </a:r>
            <a:endParaRPr lang="en-US" sz="2200" dirty="0">
              <a:solidFill>
                <a:schemeClr val="bg1"/>
              </a:solidFill>
              <a:latin typeface="Acme" panose="02000706050000020004" pitchFamily="2" charset="0"/>
            </a:endParaRPr>
          </a:p>
          <a:p>
            <a:r>
              <a:rPr lang="en-US" sz="2200" i="1" dirty="0">
                <a:solidFill>
                  <a:schemeClr val="bg1"/>
                </a:solidFill>
                <a:latin typeface="Acme" panose="02000706050000020004" pitchFamily="2" charset="0"/>
              </a:rPr>
              <a:t>5. To build the capacity of organizations to support the communities they serve.</a:t>
            </a:r>
            <a:endParaRPr lang="en-US" sz="2200" dirty="0">
              <a:solidFill>
                <a:schemeClr val="bg1"/>
              </a:solidFill>
              <a:latin typeface="Acme" panose="02000706050000020004" pitchFamily="2" charset="0"/>
            </a:endParaRPr>
          </a:p>
          <a:p>
            <a:endParaRPr lang="en-US" sz="2200" dirty="0" smtClean="0">
              <a:solidFill>
                <a:schemeClr val="bg1"/>
              </a:solidFill>
              <a:latin typeface="Acme" panose="02000706050000020004" pitchFamily="2" charset="0"/>
            </a:endParaRPr>
          </a:p>
          <a:p>
            <a:r>
              <a:rPr lang="en-US" sz="2200" dirty="0" smtClean="0">
                <a:solidFill>
                  <a:schemeClr val="bg1"/>
                </a:solidFill>
                <a:latin typeface="Acme" panose="02000706050000020004" pitchFamily="2" charset="0"/>
              </a:rPr>
              <a:t>The </a:t>
            </a:r>
            <a:r>
              <a:rPr lang="en-US" sz="2200" dirty="0">
                <a:solidFill>
                  <a:schemeClr val="bg1"/>
                </a:solidFill>
                <a:latin typeface="Acme" panose="02000706050000020004" pitchFamily="2" charset="0"/>
              </a:rPr>
              <a:t>above aims/objectives will focus on boosting awareness among the youth &amp; entire community. And as we are gradually moving ahead towards digital India, </a:t>
            </a:r>
            <a:r>
              <a:rPr lang="en-US" sz="2200" dirty="0" smtClean="0">
                <a:solidFill>
                  <a:schemeClr val="bg1"/>
                </a:solidFill>
                <a:latin typeface="Acme" panose="02000706050000020004" pitchFamily="2" charset="0"/>
              </a:rPr>
              <a:t>we </a:t>
            </a:r>
            <a:r>
              <a:rPr lang="en-US" sz="2200" dirty="0">
                <a:solidFill>
                  <a:schemeClr val="bg1"/>
                </a:solidFill>
                <a:latin typeface="Acme" panose="02000706050000020004" pitchFamily="2" charset="0"/>
              </a:rPr>
              <a:t>would like to conduct various sessions both Online as well as offline in spreading mass awareness. We can organize workshops, programs, sessions, panel discussions etc. under the supervision &amp; guidance of WICCI to raise awareness about Youth &amp; Community Development keeping in note the above aims/objectives.</a:t>
            </a:r>
          </a:p>
          <a:p>
            <a:r>
              <a:rPr lang="en-US" sz="2200" dirty="0">
                <a:solidFill>
                  <a:schemeClr val="bg1"/>
                </a:solidFill>
                <a:latin typeface="Acme" panose="02000706050000020004" pitchFamily="2" charset="0"/>
              </a:rPr>
              <a:t/>
            </a:r>
            <a:br>
              <a:rPr lang="en-US" sz="2200" dirty="0">
                <a:solidFill>
                  <a:schemeClr val="bg1"/>
                </a:solidFill>
                <a:latin typeface="Acme" panose="02000706050000020004" pitchFamily="2" charset="0"/>
              </a:rPr>
            </a:br>
            <a:r>
              <a:rPr lang="en-US" sz="2200" dirty="0" smtClean="0">
                <a:solidFill>
                  <a:schemeClr val="bg1"/>
                </a:solidFill>
                <a:latin typeface="Acme" panose="02000706050000020004" pitchFamily="2" charset="0"/>
              </a:rPr>
              <a:t>I </a:t>
            </a:r>
            <a:r>
              <a:rPr lang="en-US" sz="2200" dirty="0">
                <a:solidFill>
                  <a:schemeClr val="bg1"/>
                </a:solidFill>
                <a:latin typeface="Acme" panose="02000706050000020004" pitchFamily="2" charset="0"/>
              </a:rPr>
              <a:t>hope &amp; wish that WICCI will definitely play a great role in accomplishing </a:t>
            </a:r>
            <a:r>
              <a:rPr lang="en-US" sz="2200" dirty="0" smtClean="0">
                <a:solidFill>
                  <a:schemeClr val="bg1"/>
                </a:solidFill>
                <a:latin typeface="Acme" panose="02000706050000020004" pitchFamily="2" charset="0"/>
              </a:rPr>
              <a:t>our </a:t>
            </a:r>
            <a:r>
              <a:rPr lang="en-US" sz="2200" dirty="0">
                <a:solidFill>
                  <a:schemeClr val="bg1"/>
                </a:solidFill>
                <a:latin typeface="Acme" panose="02000706050000020004" pitchFamily="2" charset="0"/>
              </a:rPr>
              <a:t>mission &amp; vision for a new &amp; better India where the Youth &amp; Community is established, unshackled, vigorous and above all empowered</a:t>
            </a:r>
            <a:r>
              <a:rPr lang="en-US" sz="2200" dirty="0" smtClean="0">
                <a:solidFill>
                  <a:schemeClr val="bg1"/>
                </a:solidFill>
                <a:latin typeface="Acme" panose="02000706050000020004" pitchFamily="2" charset="0"/>
              </a:rPr>
              <a:t>!!!</a:t>
            </a:r>
          </a:p>
          <a:p>
            <a:endParaRPr lang="en-US" sz="2200" dirty="0" smtClean="0">
              <a:solidFill>
                <a:schemeClr val="bg1"/>
              </a:solidFill>
              <a:latin typeface="Acme" panose="02000706050000020004" pitchFamily="2" charset="0"/>
            </a:endParaRPr>
          </a:p>
          <a:p>
            <a:r>
              <a:rPr lang="en-US" sz="2200" dirty="0">
                <a:solidFill>
                  <a:schemeClr val="bg1"/>
                </a:solidFill>
                <a:latin typeface="Acme" panose="02000706050000020004" pitchFamily="2" charset="0"/>
              </a:rPr>
              <a:t>		</a:t>
            </a:r>
            <a:r>
              <a:rPr lang="en-US" sz="2200" dirty="0" smtClean="0">
                <a:solidFill>
                  <a:schemeClr val="bg1"/>
                </a:solidFill>
                <a:latin typeface="Acme" panose="02000706050000020004" pitchFamily="2" charset="0"/>
              </a:rPr>
              <a:t>												</a:t>
            </a:r>
            <a:r>
              <a:rPr lang="en-US" sz="3300" dirty="0">
                <a:solidFill>
                  <a:schemeClr val="bg1"/>
                </a:solidFill>
                <a:latin typeface="Gabriola" panose="04040605051002020D02" pitchFamily="82" charset="0"/>
              </a:rPr>
              <a:t> </a:t>
            </a:r>
            <a:r>
              <a:rPr lang="en-US" sz="3300" dirty="0" smtClean="0">
                <a:solidFill>
                  <a:schemeClr val="bg1"/>
                </a:solidFill>
                <a:latin typeface="Gabriola" panose="04040605051002020D02" pitchFamily="82" charset="0"/>
              </a:rPr>
              <a:t>   </a:t>
            </a:r>
            <a:r>
              <a:rPr lang="en-US" sz="4400" b="1" dirty="0" err="1" smtClean="0">
                <a:solidFill>
                  <a:schemeClr val="bg1"/>
                </a:solidFill>
                <a:latin typeface="Gabriola" panose="04040605051002020D02" pitchFamily="82" charset="0"/>
              </a:rPr>
              <a:t>Moumita</a:t>
            </a:r>
            <a:r>
              <a:rPr lang="en-US" sz="4400" b="1" dirty="0" smtClean="0">
                <a:solidFill>
                  <a:schemeClr val="bg1"/>
                </a:solidFill>
                <a:latin typeface="Gabriola" panose="04040605051002020D02" pitchFamily="82" charset="0"/>
              </a:rPr>
              <a:t> </a:t>
            </a:r>
            <a:r>
              <a:rPr lang="en-US" sz="4400" b="1" dirty="0" err="1" smtClean="0">
                <a:solidFill>
                  <a:schemeClr val="bg1"/>
                </a:solidFill>
                <a:latin typeface="Gabriola" panose="04040605051002020D02" pitchFamily="82" charset="0"/>
              </a:rPr>
              <a:t>Chakraborty</a:t>
            </a:r>
            <a:r>
              <a:rPr lang="en-US" sz="4400" b="1" dirty="0" smtClean="0">
                <a:solidFill>
                  <a:schemeClr val="bg1"/>
                </a:solidFill>
                <a:latin typeface="Gabriola" panose="04040605051002020D02" pitchFamily="82" charset="0"/>
              </a:rPr>
              <a:t>,</a:t>
            </a:r>
          </a:p>
          <a:p>
            <a:r>
              <a:rPr lang="en-US" sz="2600" dirty="0">
                <a:solidFill>
                  <a:schemeClr val="bg1"/>
                </a:solidFill>
                <a:latin typeface="Carattere" pitchFamily="2" charset="0"/>
              </a:rPr>
              <a:t>	</a:t>
            </a:r>
            <a:r>
              <a:rPr lang="en-US" sz="2600" dirty="0" smtClean="0">
                <a:solidFill>
                  <a:schemeClr val="bg1"/>
                </a:solidFill>
                <a:latin typeface="Carattere" pitchFamily="2" charset="0"/>
              </a:rPr>
              <a:t>														</a:t>
            </a:r>
            <a:r>
              <a:rPr lang="en-US" sz="2200" dirty="0" smtClean="0">
                <a:solidFill>
                  <a:schemeClr val="bg1"/>
                </a:solidFill>
                <a:latin typeface="Acme" panose="02000706050000020004" pitchFamily="2" charset="0"/>
              </a:rPr>
              <a:t>National President,</a:t>
            </a:r>
          </a:p>
          <a:p>
            <a:r>
              <a:rPr lang="en-US" sz="2200" dirty="0" smtClean="0">
                <a:solidFill>
                  <a:schemeClr val="bg1"/>
                </a:solidFill>
                <a:latin typeface="Acme" panose="02000706050000020004" pitchFamily="2" charset="0"/>
              </a:rPr>
              <a:t>													Youth &amp; Community Empowerment Council - WICCI</a:t>
            </a:r>
            <a:endParaRPr lang="en-US" sz="2200" dirty="0">
              <a:solidFill>
                <a:schemeClr val="bg1"/>
              </a:solidFill>
              <a:latin typeface="Acme" panose="02000706050000020004" pitchFamily="2" charset="0"/>
            </a:endParaRPr>
          </a:p>
          <a:p>
            <a:pPr marL="12700" marR="5080" algn="just">
              <a:lnSpc>
                <a:spcPct val="113100"/>
              </a:lnSpc>
            </a:pPr>
            <a:endParaRPr sz="2300" dirty="0">
              <a:latin typeface="Garamond"/>
              <a:cs typeface="Garamond"/>
            </a:endParaRPr>
          </a:p>
        </p:txBody>
      </p:sp>
      <p:sp>
        <p:nvSpPr>
          <p:cNvPr id="5" name="object 5"/>
          <p:cNvSpPr/>
          <p:nvPr/>
        </p:nvSpPr>
        <p:spPr>
          <a:xfrm>
            <a:off x="832391" y="1004779"/>
            <a:ext cx="18439765" cy="1649339"/>
          </a:xfrm>
          <a:custGeom>
            <a:avLst/>
            <a:gdLst/>
            <a:ahLst/>
            <a:cxnLst/>
            <a:rect l="l" t="t" r="r" b="b"/>
            <a:pathLst>
              <a:path w="12083415" h="1948180">
                <a:moveTo>
                  <a:pt x="12083401" y="1947584"/>
                </a:moveTo>
                <a:lnTo>
                  <a:pt x="0" y="1947584"/>
                </a:lnTo>
                <a:lnTo>
                  <a:pt x="0" y="0"/>
                </a:lnTo>
                <a:lnTo>
                  <a:pt x="12083401" y="0"/>
                </a:lnTo>
                <a:lnTo>
                  <a:pt x="12083401" y="1947584"/>
                </a:lnTo>
                <a:close/>
              </a:path>
            </a:pathLst>
          </a:custGeom>
          <a:solidFill>
            <a:srgbClr val="D60093"/>
          </a:solidFill>
        </p:spPr>
        <p:txBody>
          <a:bodyPr wrap="square" lIns="0" tIns="0" rIns="0" bIns="0" rtlCol="0"/>
          <a:lstStyle/>
          <a:p>
            <a:endParaRPr>
              <a:solidFill>
                <a:srgbClr val="FF99CC"/>
              </a:solidFill>
            </a:endParaRPr>
          </a:p>
        </p:txBody>
      </p:sp>
      <p:sp>
        <p:nvSpPr>
          <p:cNvPr id="6" name="object 6"/>
          <p:cNvSpPr txBox="1">
            <a:spLocks noGrp="1"/>
          </p:cNvSpPr>
          <p:nvPr>
            <p:ph type="title"/>
          </p:nvPr>
        </p:nvSpPr>
        <p:spPr>
          <a:xfrm>
            <a:off x="1289050" y="881790"/>
            <a:ext cx="15773399" cy="1623011"/>
          </a:xfrm>
          <a:prstGeom prst="rect">
            <a:avLst/>
          </a:prstGeom>
        </p:spPr>
        <p:txBody>
          <a:bodyPr vert="horz" wrap="square" lIns="0" tIns="235715" rIns="0" bIns="0" rtlCol="0">
            <a:spAutoFit/>
          </a:bodyPr>
          <a:lstStyle/>
          <a:p>
            <a:pPr marL="503555" algn="ctr">
              <a:lnSpc>
                <a:spcPct val="100000"/>
              </a:lnSpc>
            </a:pPr>
            <a:r>
              <a:rPr lang="en-US" sz="9000" spc="930" dirty="0" smtClean="0">
                <a:solidFill>
                  <a:schemeClr val="bg1"/>
                </a:solidFill>
                <a:latin typeface="Algerian" panose="04020705040A02060702" pitchFamily="82" charset="0"/>
              </a:rPr>
              <a:t>Our Mission &amp; Vision</a:t>
            </a:r>
            <a:endParaRPr sz="9000" dirty="0">
              <a:solidFill>
                <a:schemeClr val="bg1"/>
              </a:solidFill>
              <a:latin typeface="Algerian" panose="04020705040A02060702" pitchFamily="82" charset="0"/>
            </a:endParaRPr>
          </a:p>
        </p:txBody>
      </p:sp>
      <p:sp>
        <p:nvSpPr>
          <p:cNvPr id="7"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8" name="Slide Number Placeholder 7"/>
          <p:cNvSpPr>
            <a:spLocks noGrp="1"/>
          </p:cNvSpPr>
          <p:nvPr>
            <p:ph type="sldNum" sz="quarter" idx="7"/>
          </p:nvPr>
        </p:nvSpPr>
        <p:spPr/>
        <p:txBody>
          <a:bodyPr/>
          <a:lstStyle/>
          <a:p>
            <a:fld id="{B6F15528-21DE-4FAA-801E-634DDDAF4B2B}" type="slidenum">
              <a:rPr lang="en-US" smtClean="0"/>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267280"/>
          </a:xfrm>
          <a:prstGeom prst="rect">
            <a:avLst/>
          </a:prstGeom>
        </p:spPr>
        <p:txBody>
          <a:bodyPr vert="horz" wrap="square" lIns="0" tIns="1101810" rIns="0" bIns="0" rtlCol="0">
            <a:spAutoFit/>
          </a:bodyPr>
          <a:lstStyle/>
          <a:p>
            <a:pPr marL="307340" algn="ctr">
              <a:lnSpc>
                <a:spcPts val="8150"/>
              </a:lnSpc>
            </a:pPr>
            <a:r>
              <a:rPr lang="en-US" sz="6400" spc="-135" dirty="0" err="1" smtClean="0">
                <a:solidFill>
                  <a:schemeClr val="tx1"/>
                </a:solidFill>
              </a:rPr>
              <a:t>Briti</a:t>
            </a:r>
            <a:r>
              <a:rPr lang="en-US" sz="6400" spc="-135" dirty="0" smtClean="0">
                <a:solidFill>
                  <a:schemeClr val="tx1"/>
                </a:solidFill>
              </a:rPr>
              <a:t> </a:t>
            </a:r>
            <a:r>
              <a:rPr lang="en-US" sz="6400" spc="-135" dirty="0" err="1">
                <a:solidFill>
                  <a:schemeClr val="tx1"/>
                </a:solidFill>
              </a:rPr>
              <a:t>D</a:t>
            </a:r>
            <a:r>
              <a:rPr lang="en-US" sz="6400" spc="-135" dirty="0" err="1" smtClean="0">
                <a:solidFill>
                  <a:schemeClr val="tx1"/>
                </a:solidFill>
              </a:rPr>
              <a:t>aulaguphu</a:t>
            </a:r>
            <a:r>
              <a:rPr lang="en-US" sz="6400" spc="-135" dirty="0" smtClean="0">
                <a:solidFill>
                  <a:schemeClr val="tx1"/>
                </a:solidFill>
              </a:rPr>
              <a:t> </a:t>
            </a:r>
            <a:r>
              <a:rPr lang="en-US" sz="6400" spc="-135" dirty="0" err="1" smtClean="0">
                <a:solidFill>
                  <a:schemeClr val="tx1"/>
                </a:solidFill>
              </a:rPr>
              <a:t>Thousen</a:t>
            </a:r>
            <a:r>
              <a:rPr lang="en-US" sz="6400" spc="-135" dirty="0" smtClean="0">
                <a:solidFill>
                  <a:schemeClr val="tx1"/>
                </a:solidFill>
              </a:rPr>
              <a:t>, National Council Member</a:t>
            </a:r>
            <a:br>
              <a:rPr lang="en-US" sz="6400" spc="-135" dirty="0" smtClean="0">
                <a:solidFill>
                  <a:schemeClr val="tx1"/>
                </a:solidFill>
              </a:rPr>
            </a:br>
            <a:r>
              <a:rPr sz="2950" b="0" spc="240" dirty="0" smtClean="0">
                <a:latin typeface="Myriad Pro"/>
                <a:cs typeface="Myriad Pro"/>
              </a:rPr>
              <a:t> </a:t>
            </a:r>
            <a:r>
              <a:rPr lang="en-US" sz="2950" spc="240" dirty="0" smtClean="0">
                <a:latin typeface="Myriad Pro"/>
                <a:cs typeface="Myriad Pro"/>
              </a:rPr>
              <a:t>National Council Member (YOUTH &amp; COMMUNITY EMPOWERMENT </a:t>
            </a:r>
            <a:r>
              <a:rPr sz="2950" spc="55" dirty="0" smtClean="0">
                <a:latin typeface="Myriad Pro"/>
                <a:cs typeface="Myriad Pro"/>
              </a:rPr>
              <a:t>C</a:t>
            </a:r>
            <a:r>
              <a:rPr sz="2950" spc="114" dirty="0" smtClean="0">
                <a:latin typeface="Myriad Pro"/>
                <a:cs typeface="Myriad Pro"/>
              </a:rPr>
              <a:t>OUNCIL</a:t>
            </a:r>
            <a:r>
              <a:rPr lang="en-US" sz="2950" spc="114" dirty="0" smtClean="0">
                <a:latin typeface="Myriad Pro"/>
                <a:cs typeface="Myriad Pro"/>
              </a:rPr>
              <a:t>)</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53254" y="5526654"/>
            <a:ext cx="11583668" cy="5616922"/>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 </a:t>
            </a:r>
            <a:r>
              <a:rPr lang="en-US" sz="4000" b="1" spc="25" dirty="0" smtClean="0">
                <a:latin typeface="Constantia" panose="02030602050306030303" pitchFamily="18" charset="0"/>
                <a:cs typeface="Garamond"/>
              </a:rPr>
              <a:t>Mrs. </a:t>
            </a:r>
            <a:r>
              <a:rPr lang="en-US" sz="4000" b="1" spc="25" dirty="0" err="1" smtClean="0">
                <a:latin typeface="Constantia" panose="02030602050306030303" pitchFamily="18" charset="0"/>
                <a:cs typeface="Garamond"/>
              </a:rPr>
              <a:t>Briti</a:t>
            </a:r>
            <a:r>
              <a:rPr lang="en-US" sz="4000" b="1" spc="25" dirty="0" smtClean="0">
                <a:latin typeface="Constantia" panose="02030602050306030303" pitchFamily="18" charset="0"/>
                <a:cs typeface="Garamond"/>
              </a:rPr>
              <a:t> D </a:t>
            </a:r>
            <a:r>
              <a:rPr lang="en-US" sz="4000" b="1" spc="25" dirty="0" err="1" smtClean="0">
                <a:latin typeface="Constantia" panose="02030602050306030303" pitchFamily="18" charset="0"/>
                <a:cs typeface="Garamond"/>
              </a:rPr>
              <a:t>Thousen</a:t>
            </a:r>
            <a:r>
              <a:rPr lang="en-US" sz="4000" b="1" spc="25" dirty="0" smtClean="0">
                <a:latin typeface="Constantia" panose="02030602050306030303" pitchFamily="18" charset="0"/>
                <a:cs typeface="Garamond"/>
              </a:rPr>
              <a:t> is an active, social and a jubilant woman. She has an industry experience of about 7 + years as a Quality Supervisor in a F&amp;B firm in </a:t>
            </a:r>
            <a:r>
              <a:rPr lang="en-US" sz="4000" b="1" spc="25" dirty="0" err="1" smtClean="0">
                <a:latin typeface="Constantia" panose="02030602050306030303" pitchFamily="18" charset="0"/>
                <a:cs typeface="Garamond"/>
              </a:rPr>
              <a:t>Sonapur</a:t>
            </a:r>
            <a:r>
              <a:rPr lang="en-US" sz="4000" b="1" spc="25" dirty="0" smtClean="0">
                <a:latin typeface="Constantia" panose="02030602050306030303" pitchFamily="18" charset="0"/>
                <a:cs typeface="Garamond"/>
              </a:rPr>
              <a:t>, Assam. She has always been pro-active about taking risks in life and is now happy Mom of a 3 year old daughter. She has interests in handloom, weaving and uplifting the youth &amp; community for a betterment of the society.</a:t>
            </a:r>
            <a:endParaRPr lang="en-US" sz="4000" spc="25" dirty="0" smtClean="0">
              <a:latin typeface="Constantia" panose="02030602050306030303" pitchFamily="18"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20</a:t>
            </a:fld>
            <a:endParaRPr lang="en-US"/>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4703" b="1246"/>
          <a:stretch/>
        </p:blipFill>
        <p:spPr>
          <a:xfrm>
            <a:off x="12793981" y="4397563"/>
            <a:ext cx="6097268" cy="6513151"/>
          </a:xfrm>
          <a:prstGeom prst="rect">
            <a:avLst/>
          </a:prstGeom>
        </p:spPr>
      </p:pic>
    </p:spTree>
    <p:extLst>
      <p:ext uri="{BB962C8B-B14F-4D97-AF65-F5344CB8AC3E}">
        <p14:creationId xmlns:p14="http://schemas.microsoft.com/office/powerpoint/2010/main" val="25513073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100760"/>
          </a:xfrm>
          <a:prstGeom prst="rect">
            <a:avLst/>
          </a:prstGeom>
        </p:spPr>
        <p:txBody>
          <a:bodyPr vert="horz" wrap="square" lIns="0" tIns="1101810" rIns="0" bIns="0" rtlCol="0">
            <a:spAutoFit/>
          </a:bodyPr>
          <a:lstStyle/>
          <a:p>
            <a:pPr marL="307340" algn="ctr">
              <a:lnSpc>
                <a:spcPts val="8150"/>
              </a:lnSpc>
            </a:pPr>
            <a:r>
              <a:rPr lang="en-US" sz="6600" spc="-135" dirty="0" smtClean="0">
                <a:solidFill>
                  <a:schemeClr val="tx1"/>
                </a:solidFill>
              </a:rPr>
              <a:t>Sonia Mukherjee,  National Council Member</a:t>
            </a:r>
            <a:br>
              <a:rPr lang="en-US" sz="6600" spc="-135" dirty="0" smtClean="0">
                <a:solidFill>
                  <a:schemeClr val="tx1"/>
                </a:solidFill>
              </a:rPr>
            </a:br>
            <a:r>
              <a:rPr sz="2950" b="0" spc="240" dirty="0" smtClean="0">
                <a:latin typeface="Myriad Pro"/>
                <a:cs typeface="Myriad Pro"/>
              </a:rPr>
              <a:t> </a:t>
            </a:r>
            <a:r>
              <a:rPr lang="en-US" sz="2950" spc="240" dirty="0" smtClean="0">
                <a:latin typeface="Myriad Pro"/>
                <a:cs typeface="Myriad Pro"/>
              </a:rPr>
              <a:t>National Council Member (YOUTH &amp; COMMUNITY EMPOWERMENT </a:t>
            </a:r>
            <a:r>
              <a:rPr sz="2950" spc="55" dirty="0" smtClean="0">
                <a:latin typeface="Myriad Pro"/>
                <a:cs typeface="Myriad Pro"/>
              </a:rPr>
              <a:t>C</a:t>
            </a:r>
            <a:r>
              <a:rPr sz="2950" spc="114" dirty="0" smtClean="0">
                <a:latin typeface="Myriad Pro"/>
                <a:cs typeface="Myriad Pro"/>
              </a:rPr>
              <a:t>OUNCIL</a:t>
            </a:r>
            <a:r>
              <a:rPr lang="en-US" sz="2950" spc="114" dirty="0" smtClean="0">
                <a:latin typeface="Myriad Pro"/>
                <a:cs typeface="Myriad Pro"/>
              </a:rPr>
              <a:t>)</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32172" y="5076875"/>
            <a:ext cx="11773518" cy="6232475"/>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 </a:t>
            </a:r>
            <a:r>
              <a:rPr lang="en-US" sz="4000" b="1" spc="25" dirty="0" smtClean="0">
                <a:latin typeface="Constantia" panose="02030602050306030303" pitchFamily="18" charset="0"/>
                <a:cs typeface="Garamond"/>
              </a:rPr>
              <a:t>Ms. </a:t>
            </a:r>
            <a:r>
              <a:rPr lang="en-US" sz="4000" b="1" spc="25" dirty="0">
                <a:latin typeface="Constantia" panose="02030602050306030303" pitchFamily="18" charset="0"/>
                <a:cs typeface="Garamond"/>
              </a:rPr>
              <a:t>Mukherjee is </a:t>
            </a:r>
            <a:r>
              <a:rPr lang="en-US" sz="4000" b="1" spc="25" dirty="0" smtClean="0">
                <a:latin typeface="Constantia" panose="02030602050306030303" pitchFamily="18" charset="0"/>
                <a:cs typeface="Garamond"/>
              </a:rPr>
              <a:t>working </a:t>
            </a:r>
            <a:r>
              <a:rPr lang="en-US" sz="4000" b="1" spc="25" dirty="0">
                <a:latin typeface="Constantia" panose="02030602050306030303" pitchFamily="18" charset="0"/>
                <a:cs typeface="Garamond"/>
              </a:rPr>
              <a:t>in a corporate sector as a </a:t>
            </a:r>
            <a:r>
              <a:rPr lang="en-US" sz="4000" b="1" spc="25" dirty="0" smtClean="0">
                <a:latin typeface="Constantia" panose="02030602050306030303" pitchFamily="18" charset="0"/>
                <a:cs typeface="Garamond"/>
              </a:rPr>
              <a:t>senior business consultant </a:t>
            </a:r>
            <a:r>
              <a:rPr lang="en-US" sz="4000" b="1" spc="25" dirty="0">
                <a:latin typeface="Constantia" panose="02030602050306030303" pitchFamily="18" charset="0"/>
                <a:cs typeface="Garamond"/>
              </a:rPr>
              <a:t>where </a:t>
            </a:r>
            <a:r>
              <a:rPr lang="en-US" sz="4000" b="1" spc="25" dirty="0" smtClean="0">
                <a:latin typeface="Constantia" panose="02030602050306030303" pitchFamily="18" charset="0"/>
                <a:cs typeface="Garamond"/>
              </a:rPr>
              <a:t>she has an </a:t>
            </a:r>
            <a:r>
              <a:rPr lang="en-US" sz="4000" b="1" spc="25" dirty="0">
                <a:latin typeface="Constantia" panose="02030602050306030303" pitchFamily="18" charset="0"/>
                <a:cs typeface="Garamond"/>
              </a:rPr>
              <a:t>experience </a:t>
            </a:r>
            <a:r>
              <a:rPr lang="en-US" sz="4000" b="1" spc="25" dirty="0" smtClean="0">
                <a:latin typeface="Constantia" panose="02030602050306030303" pitchFamily="18" charset="0"/>
                <a:cs typeface="Garamond"/>
              </a:rPr>
              <a:t>of around </a:t>
            </a:r>
            <a:r>
              <a:rPr lang="en-US" sz="4000" b="1" spc="25" dirty="0">
                <a:latin typeface="Constantia" panose="02030602050306030303" pitchFamily="18" charset="0"/>
                <a:cs typeface="Garamond"/>
              </a:rPr>
              <a:t>9 years in </a:t>
            </a:r>
            <a:r>
              <a:rPr lang="en-US" sz="4000" b="1" spc="25" dirty="0" smtClean="0">
                <a:latin typeface="Constantia" panose="02030602050306030303" pitchFamily="18" charset="0"/>
                <a:cs typeface="Garamond"/>
              </a:rPr>
              <a:t>sales &amp; marketing. She is currently working as a Senior Sales Advisor in </a:t>
            </a:r>
            <a:r>
              <a:rPr lang="en-US" sz="4000" b="1" spc="25" dirty="0" err="1" smtClean="0">
                <a:latin typeface="Constantia" panose="02030602050306030303" pitchFamily="18" charset="0"/>
                <a:cs typeface="Garamond"/>
              </a:rPr>
              <a:t>JustDial</a:t>
            </a:r>
            <a:r>
              <a:rPr lang="en-US" sz="4000" b="1" spc="25" dirty="0" smtClean="0">
                <a:latin typeface="Constantia" panose="02030602050306030303" pitchFamily="18" charset="0"/>
                <a:cs typeface="Garamond"/>
              </a:rPr>
              <a:t> Ltd. In her own words “I love travelling, exploring </a:t>
            </a:r>
            <a:r>
              <a:rPr lang="en-US" sz="4000" b="1" spc="25" dirty="0">
                <a:latin typeface="Constantia" panose="02030602050306030303" pitchFamily="18" charset="0"/>
                <a:cs typeface="Garamond"/>
              </a:rPr>
              <a:t>new places and gather new experiences</a:t>
            </a:r>
            <a:r>
              <a:rPr lang="en-US" sz="4000" b="1" spc="25" dirty="0" smtClean="0">
                <a:latin typeface="Constantia" panose="02030602050306030303" pitchFamily="18" charset="0"/>
                <a:cs typeface="Garamond"/>
              </a:rPr>
              <a:t>. Also </a:t>
            </a:r>
            <a:r>
              <a:rPr lang="en-US" sz="4000" b="1" spc="25" dirty="0">
                <a:latin typeface="Constantia" panose="02030602050306030303" pitchFamily="18" charset="0"/>
                <a:cs typeface="Garamond"/>
              </a:rPr>
              <a:t>I am connected with a </a:t>
            </a:r>
            <a:r>
              <a:rPr lang="en-US" sz="4000" b="1" spc="25" dirty="0" smtClean="0">
                <a:latin typeface="Constantia" panose="02030602050306030303" pitchFamily="18" charset="0"/>
                <a:cs typeface="Garamond"/>
              </a:rPr>
              <a:t>NGO </a:t>
            </a:r>
            <a:r>
              <a:rPr lang="en-US" sz="4000" b="1" spc="25" dirty="0">
                <a:latin typeface="Constantia" panose="02030602050306030303" pitchFamily="18" charset="0"/>
                <a:cs typeface="Garamond"/>
              </a:rPr>
              <a:t>named "</a:t>
            </a:r>
            <a:r>
              <a:rPr lang="en-US" sz="4000" b="1" spc="25" dirty="0" err="1">
                <a:latin typeface="Constantia" panose="02030602050306030303" pitchFamily="18" charset="0"/>
                <a:cs typeface="Garamond"/>
              </a:rPr>
              <a:t>ichhe</a:t>
            </a:r>
            <a:r>
              <a:rPr lang="en-US" sz="4000" b="1" spc="25" dirty="0">
                <a:latin typeface="Constantia" panose="02030602050306030303" pitchFamily="18" charset="0"/>
                <a:cs typeface="Garamond"/>
              </a:rPr>
              <a:t> Dana" as </a:t>
            </a:r>
            <a:r>
              <a:rPr lang="en-US" sz="4000" b="1" spc="25" dirty="0" err="1">
                <a:latin typeface="Constantia" panose="02030602050306030303" pitchFamily="18" charset="0"/>
                <a:cs typeface="Garamond"/>
              </a:rPr>
              <a:t>bcz</a:t>
            </a:r>
            <a:r>
              <a:rPr lang="en-US" sz="4000" b="1" spc="25" dirty="0">
                <a:latin typeface="Constantia" panose="02030602050306030303" pitchFamily="18" charset="0"/>
                <a:cs typeface="Garamond"/>
              </a:rPr>
              <a:t> I love to do some activities to help needy </a:t>
            </a:r>
            <a:r>
              <a:rPr lang="en-US" sz="4000" b="1" spc="25" dirty="0" smtClean="0">
                <a:latin typeface="Constantia" panose="02030602050306030303" pitchFamily="18" charset="0"/>
                <a:cs typeface="Garamond"/>
              </a:rPr>
              <a:t>people.” She is a well-spoken, smart &amp; active lady. </a:t>
            </a:r>
            <a:endParaRPr lang="en-US" sz="4000" spc="25" dirty="0" smtClean="0">
              <a:latin typeface="Constantia" panose="02030602050306030303" pitchFamily="18"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21</a:t>
            </a:fld>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93981" y="4397564"/>
            <a:ext cx="6097268" cy="6513150"/>
          </a:xfrm>
          <a:prstGeom prst="rect">
            <a:avLst/>
          </a:prstGeom>
        </p:spPr>
      </p:pic>
    </p:spTree>
    <p:extLst>
      <p:ext uri="{BB962C8B-B14F-4D97-AF65-F5344CB8AC3E}">
        <p14:creationId xmlns:p14="http://schemas.microsoft.com/office/powerpoint/2010/main" val="35811691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Nilofar</a:t>
            </a:r>
            <a:r>
              <a:rPr lang="en-US" sz="6600" spc="-135" dirty="0" smtClean="0">
                <a:solidFill>
                  <a:schemeClr val="tx1"/>
                </a:solidFill>
              </a:rPr>
              <a:t> Rahman,  National Council Member</a:t>
            </a:r>
            <a:br>
              <a:rPr lang="en-US" sz="6600" spc="-135" dirty="0" smtClean="0">
                <a:solidFill>
                  <a:schemeClr val="tx1"/>
                </a:solidFill>
              </a:rPr>
            </a:br>
            <a:r>
              <a:rPr sz="2950" b="0" spc="240" dirty="0" smtClean="0">
                <a:latin typeface="Myriad Pro"/>
                <a:cs typeface="Myriad Pro"/>
              </a:rPr>
              <a:t> </a:t>
            </a:r>
            <a:r>
              <a:rPr lang="en-US" sz="2950" spc="240" dirty="0" smtClean="0">
                <a:latin typeface="Myriad Pro"/>
                <a:cs typeface="Myriad Pro"/>
              </a:rPr>
              <a:t>National Council Member (YOUTH &amp; COMMUNITY EMPOWERMENT </a:t>
            </a:r>
            <a:r>
              <a:rPr sz="2950" spc="55" dirty="0" smtClean="0">
                <a:latin typeface="Myriad Pro"/>
                <a:cs typeface="Myriad Pro"/>
              </a:rPr>
              <a:t>C</a:t>
            </a:r>
            <a:r>
              <a:rPr sz="2950" spc="114" dirty="0" smtClean="0">
                <a:latin typeface="Myriad Pro"/>
                <a:cs typeface="Myriad Pro"/>
              </a:rPr>
              <a:t>OUNCIL</a:t>
            </a:r>
            <a:r>
              <a:rPr lang="en-US" sz="2950" spc="114" dirty="0" smtClean="0">
                <a:latin typeface="Myriad Pro"/>
                <a:cs typeface="Myriad Pro"/>
              </a:rPr>
              <a:t>)</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94258" y="4937090"/>
            <a:ext cx="11502079" cy="6278642"/>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 </a:t>
            </a:r>
            <a:r>
              <a:rPr lang="en-US" sz="3300" b="1" spc="25" dirty="0" smtClean="0">
                <a:latin typeface="Constantia" panose="02030602050306030303" pitchFamily="18" charset="0"/>
                <a:cs typeface="Garamond"/>
              </a:rPr>
              <a:t>Ms. </a:t>
            </a:r>
            <a:r>
              <a:rPr lang="en-US" sz="3300" b="1" spc="25" dirty="0" err="1" smtClean="0">
                <a:latin typeface="Constantia" panose="02030602050306030303" pitchFamily="18" charset="0"/>
                <a:cs typeface="Garamond"/>
              </a:rPr>
              <a:t>Nilofar</a:t>
            </a:r>
            <a:r>
              <a:rPr lang="en-US" sz="3300" b="1" spc="25" dirty="0">
                <a:latin typeface="Constantia" panose="02030602050306030303" pitchFamily="18" charset="0"/>
                <a:cs typeface="Garamond"/>
              </a:rPr>
              <a:t> Rahman, </a:t>
            </a:r>
            <a:r>
              <a:rPr lang="en-US" sz="3300" b="1" spc="25" dirty="0" smtClean="0">
                <a:latin typeface="Constantia" panose="02030602050306030303" pitchFamily="18" charset="0"/>
                <a:cs typeface="Garamond"/>
              </a:rPr>
              <a:t>is a student currently pursuing her </a:t>
            </a:r>
            <a:r>
              <a:rPr lang="en-US" sz="3300" b="1" spc="25" dirty="0">
                <a:latin typeface="Constantia" panose="02030602050306030303" pitchFamily="18" charset="0"/>
                <a:cs typeface="Garamond"/>
              </a:rPr>
              <a:t>bachelors in dental surgery (BDS</a:t>
            </a:r>
            <a:r>
              <a:rPr lang="en-US" sz="3300" b="1" spc="25" dirty="0" smtClean="0">
                <a:latin typeface="Constantia" panose="02030602050306030303" pitchFamily="18" charset="0"/>
                <a:cs typeface="Garamond"/>
              </a:rPr>
              <a:t>). She has </a:t>
            </a:r>
            <a:r>
              <a:rPr lang="en-US" sz="3300" b="1" spc="25" dirty="0">
                <a:latin typeface="Constantia" panose="02030602050306030303" pitchFamily="18" charset="0"/>
                <a:cs typeface="Garamond"/>
              </a:rPr>
              <a:t>good speaking skills, </a:t>
            </a:r>
            <a:r>
              <a:rPr lang="en-US" sz="3300" b="1" spc="25" dirty="0" smtClean="0">
                <a:latin typeface="Constantia" panose="02030602050306030303" pitchFamily="18" charset="0"/>
                <a:cs typeface="Garamond"/>
              </a:rPr>
              <a:t>she has delivered </a:t>
            </a:r>
            <a:r>
              <a:rPr lang="en-US" sz="3300" b="1" spc="25" dirty="0">
                <a:latin typeface="Constantia" panose="02030602050306030303" pitchFamily="18" charset="0"/>
                <a:cs typeface="Garamond"/>
              </a:rPr>
              <a:t>speeches on many </a:t>
            </a:r>
            <a:r>
              <a:rPr lang="en-US" sz="3300" b="1" spc="25" dirty="0" smtClean="0">
                <a:latin typeface="Constantia" panose="02030602050306030303" pitchFamily="18" charset="0"/>
                <a:cs typeface="Garamond"/>
              </a:rPr>
              <a:t>social awareness events. She has </a:t>
            </a:r>
            <a:r>
              <a:rPr lang="en-US" sz="3300" b="1" spc="25" dirty="0">
                <a:latin typeface="Constantia" panose="02030602050306030303" pitchFamily="18" charset="0"/>
                <a:cs typeface="Garamond"/>
              </a:rPr>
              <a:t>participated in debate competitions at regional levels and was selected for the nationals too. </a:t>
            </a:r>
            <a:r>
              <a:rPr lang="en-US" sz="3300" b="1" spc="25" dirty="0" smtClean="0">
                <a:latin typeface="Constantia" panose="02030602050306030303" pitchFamily="18" charset="0"/>
                <a:cs typeface="Garamond"/>
              </a:rPr>
              <a:t>She loves </a:t>
            </a:r>
            <a:r>
              <a:rPr lang="en-US" sz="3300" b="1" spc="25" dirty="0">
                <a:latin typeface="Constantia" panose="02030602050306030303" pitchFamily="18" charset="0"/>
                <a:cs typeface="Garamond"/>
              </a:rPr>
              <a:t>being around </a:t>
            </a:r>
            <a:r>
              <a:rPr lang="en-US" sz="3300" b="1" spc="25" dirty="0" smtClean="0">
                <a:latin typeface="Constantia" panose="02030602050306030303" pitchFamily="18" charset="0"/>
                <a:cs typeface="Garamond"/>
              </a:rPr>
              <a:t>nature, learning </a:t>
            </a:r>
            <a:r>
              <a:rPr lang="en-US" sz="3300" b="1" spc="25" dirty="0">
                <a:latin typeface="Constantia" panose="02030602050306030303" pitchFamily="18" charset="0"/>
                <a:cs typeface="Garamond"/>
              </a:rPr>
              <a:t>new things and doing things perfectly. </a:t>
            </a:r>
            <a:r>
              <a:rPr lang="en-US" sz="3300" b="1" spc="25" dirty="0" smtClean="0">
                <a:latin typeface="Constantia" panose="02030602050306030303" pitchFamily="18" charset="0"/>
                <a:cs typeface="Garamond"/>
              </a:rPr>
              <a:t>She has deep pursuit in singing, poetry </a:t>
            </a:r>
            <a:r>
              <a:rPr lang="en-US" sz="3300" b="1" spc="25" dirty="0">
                <a:latin typeface="Constantia" panose="02030602050306030303" pitchFamily="18" charset="0"/>
                <a:cs typeface="Garamond"/>
              </a:rPr>
              <a:t>and quotes</a:t>
            </a:r>
            <a:r>
              <a:rPr lang="en-US" sz="3300" b="1" spc="25" dirty="0" smtClean="0">
                <a:latin typeface="Constantia" panose="02030602050306030303" pitchFamily="18" charset="0"/>
                <a:cs typeface="Garamond"/>
              </a:rPr>
              <a:t>. She has </a:t>
            </a:r>
            <a:r>
              <a:rPr lang="en-US" sz="3300" b="1" spc="25" dirty="0">
                <a:latin typeface="Constantia" panose="02030602050306030303" pitchFamily="18" charset="0"/>
                <a:cs typeface="Garamond"/>
              </a:rPr>
              <a:t>interest in psychology, human </a:t>
            </a:r>
            <a:r>
              <a:rPr lang="en-US" sz="3300" b="1" spc="25" dirty="0" err="1">
                <a:latin typeface="Constantia" panose="02030602050306030303" pitchFamily="18" charset="0"/>
                <a:cs typeface="Garamond"/>
              </a:rPr>
              <a:t>behaviour</a:t>
            </a:r>
            <a:r>
              <a:rPr lang="en-US" sz="3300" b="1" spc="25" dirty="0">
                <a:latin typeface="Constantia" panose="02030602050306030303" pitchFamily="18" charset="0"/>
                <a:cs typeface="Garamond"/>
              </a:rPr>
              <a:t>, literature and philosophy. Apart from all these, </a:t>
            </a:r>
            <a:r>
              <a:rPr lang="en-US" sz="3300" b="1" spc="25" dirty="0" smtClean="0">
                <a:latin typeface="Constantia" panose="02030602050306030303" pitchFamily="18" charset="0"/>
                <a:cs typeface="Garamond"/>
              </a:rPr>
              <a:t>she loves </a:t>
            </a:r>
            <a:r>
              <a:rPr lang="en-US" sz="3300" b="1" spc="25" dirty="0">
                <a:latin typeface="Constantia" panose="02030602050306030303" pitchFamily="18" charset="0"/>
                <a:cs typeface="Garamond"/>
              </a:rPr>
              <a:t>to work for the society and for youth and women empowerment. </a:t>
            </a:r>
            <a:r>
              <a:rPr lang="en-US" sz="3300" b="1" spc="25" dirty="0" smtClean="0">
                <a:latin typeface="Constantia" panose="02030602050306030303" pitchFamily="18" charset="0"/>
                <a:cs typeface="Garamond"/>
              </a:rPr>
              <a:t>And is proud to </a:t>
            </a:r>
            <a:r>
              <a:rPr lang="en-US" sz="3300" b="1" spc="25" dirty="0">
                <a:latin typeface="Constantia" panose="02030602050306030303" pitchFamily="18" charset="0"/>
                <a:cs typeface="Garamond"/>
              </a:rPr>
              <a:t>be a part of WICCI.</a:t>
            </a:r>
            <a:endParaRPr lang="en-US" sz="3300" spc="25" dirty="0" smtClean="0">
              <a:latin typeface="Constantia" panose="02030602050306030303" pitchFamily="18"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22</a:t>
            </a:fld>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24617" y="4397565"/>
            <a:ext cx="6166632" cy="6513150"/>
          </a:xfrm>
          <a:prstGeom prst="rect">
            <a:avLst/>
          </a:prstGeom>
        </p:spPr>
      </p:pic>
    </p:spTree>
    <p:extLst>
      <p:ext uri="{BB962C8B-B14F-4D97-AF65-F5344CB8AC3E}">
        <p14:creationId xmlns:p14="http://schemas.microsoft.com/office/powerpoint/2010/main" val="4314994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10076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Anisha</a:t>
            </a:r>
            <a:r>
              <a:rPr lang="en-US" sz="6600" spc="-135" dirty="0" smtClean="0">
                <a:solidFill>
                  <a:schemeClr val="tx1"/>
                </a:solidFill>
              </a:rPr>
              <a:t> </a:t>
            </a:r>
            <a:r>
              <a:rPr lang="en-US" sz="6600" spc="-135" dirty="0" err="1" smtClean="0">
                <a:solidFill>
                  <a:schemeClr val="tx1"/>
                </a:solidFill>
              </a:rPr>
              <a:t>Mimani</a:t>
            </a:r>
            <a:r>
              <a:rPr lang="en-US" sz="6600" spc="-135" dirty="0" smtClean="0">
                <a:solidFill>
                  <a:schemeClr val="tx1"/>
                </a:solidFill>
              </a:rPr>
              <a:t>,  Council Member</a:t>
            </a:r>
            <a:br>
              <a:rPr lang="en-US" sz="6600" spc="-135" dirty="0" smtClean="0">
                <a:solidFill>
                  <a:schemeClr val="tx1"/>
                </a:solidFill>
              </a:rPr>
            </a:br>
            <a:r>
              <a:rPr sz="2950" b="0" spc="240" dirty="0" smtClean="0">
                <a:latin typeface="Myriad Pro"/>
                <a:cs typeface="Myriad Pro"/>
              </a:rPr>
              <a:t> </a:t>
            </a:r>
            <a:r>
              <a:rPr lang="en-US" sz="2950" spc="240" dirty="0">
                <a:latin typeface="Myriad Pro"/>
                <a:cs typeface="Myriad Pro"/>
              </a:rPr>
              <a:t>S</a:t>
            </a:r>
            <a:r>
              <a:rPr lang="en-US" sz="2950" spc="240" dirty="0" smtClean="0">
                <a:latin typeface="Myriad Pro"/>
                <a:cs typeface="Myriad Pro"/>
              </a:rPr>
              <a:t>tate </a:t>
            </a:r>
            <a:r>
              <a:rPr lang="en-US" sz="2950" spc="240" dirty="0">
                <a:latin typeface="Myriad Pro"/>
                <a:cs typeface="Myriad Pro"/>
              </a:rPr>
              <a:t>C</a:t>
            </a:r>
            <a:r>
              <a:rPr lang="en-US" sz="2950" spc="240" dirty="0" smtClean="0">
                <a:latin typeface="Myriad Pro"/>
                <a:cs typeface="Myriad Pro"/>
              </a:rPr>
              <a:t>ouncil Member - Delhi (YOUTH &amp; COMMUNITY EMPOWERMENT </a:t>
            </a:r>
            <a:r>
              <a:rPr sz="2950" spc="55" dirty="0" smtClean="0">
                <a:latin typeface="Myriad Pro"/>
                <a:cs typeface="Myriad Pro"/>
              </a:rPr>
              <a:t>C</a:t>
            </a:r>
            <a:r>
              <a:rPr sz="2950" spc="114" dirty="0" smtClean="0">
                <a:latin typeface="Myriad Pro"/>
                <a:cs typeface="Myriad Pro"/>
              </a:rPr>
              <a:t>OUNCIL</a:t>
            </a:r>
            <a:r>
              <a:rPr lang="en-US" sz="2950" spc="114" dirty="0" smtClean="0">
                <a:latin typeface="Myriad Pro"/>
                <a:cs typeface="Myriad Pro"/>
              </a:rPr>
              <a:t>)</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57428" y="5081385"/>
            <a:ext cx="11583668" cy="6232475"/>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 </a:t>
            </a:r>
            <a:r>
              <a:rPr lang="en-GB" sz="4000" dirty="0" err="1">
                <a:latin typeface="Constantia" panose="02030602050306030303" pitchFamily="18" charset="0"/>
              </a:rPr>
              <a:t>Anisha</a:t>
            </a:r>
            <a:r>
              <a:rPr lang="en-GB" sz="4000" dirty="0">
                <a:latin typeface="Constantia" panose="02030602050306030303" pitchFamily="18" charset="0"/>
              </a:rPr>
              <a:t> </a:t>
            </a:r>
            <a:r>
              <a:rPr lang="en-GB" sz="4000" dirty="0" err="1" smtClean="0">
                <a:latin typeface="Constantia" panose="02030602050306030303" pitchFamily="18" charset="0"/>
              </a:rPr>
              <a:t>Mimani</a:t>
            </a:r>
            <a:r>
              <a:rPr lang="en-GB" sz="4000" dirty="0">
                <a:latin typeface="Constantia" panose="02030602050306030303" pitchFamily="18" charset="0"/>
              </a:rPr>
              <a:t> </a:t>
            </a:r>
            <a:r>
              <a:rPr lang="en-GB" sz="4000" dirty="0" smtClean="0">
                <a:latin typeface="Constantia" panose="02030602050306030303" pitchFamily="18" charset="0"/>
              </a:rPr>
              <a:t>is </a:t>
            </a:r>
            <a:r>
              <a:rPr lang="en-GB" sz="4000" dirty="0">
                <a:latin typeface="Constantia" panose="02030602050306030303" pitchFamily="18" charset="0"/>
              </a:rPr>
              <a:t>an Advocate by profession. </a:t>
            </a:r>
            <a:r>
              <a:rPr lang="en-GB" sz="4000" dirty="0" smtClean="0">
                <a:latin typeface="Constantia" panose="02030602050306030303" pitchFamily="18" charset="0"/>
              </a:rPr>
              <a:t>She has </a:t>
            </a:r>
            <a:r>
              <a:rPr lang="en-GB" sz="4000" dirty="0">
                <a:latin typeface="Constantia" panose="02030602050306030303" pitchFamily="18" charset="0"/>
              </a:rPr>
              <a:t>practised it for a year, but now </a:t>
            </a:r>
            <a:r>
              <a:rPr lang="en-GB" sz="4000" dirty="0" smtClean="0">
                <a:latin typeface="Constantia" panose="02030602050306030303" pitchFamily="18" charset="0"/>
              </a:rPr>
              <a:t>she is venturing into her </a:t>
            </a:r>
            <a:r>
              <a:rPr lang="en-GB" sz="4000" dirty="0">
                <a:latin typeface="Constantia" panose="02030602050306030303" pitchFamily="18" charset="0"/>
              </a:rPr>
              <a:t>own business. </a:t>
            </a:r>
            <a:r>
              <a:rPr lang="en-GB" sz="4000" dirty="0" smtClean="0">
                <a:latin typeface="Constantia" panose="02030602050306030303" pitchFamily="18" charset="0"/>
              </a:rPr>
              <a:t>She is </a:t>
            </a:r>
            <a:r>
              <a:rPr lang="en-GB" sz="4000" dirty="0">
                <a:latin typeface="Constantia" panose="02030602050306030303" pitchFamily="18" charset="0"/>
              </a:rPr>
              <a:t>a commerce graduate from the esteemed Delhi University. </a:t>
            </a:r>
            <a:r>
              <a:rPr lang="en-GB" sz="4000" dirty="0" smtClean="0">
                <a:latin typeface="Constantia" panose="02030602050306030303" pitchFamily="18" charset="0"/>
              </a:rPr>
              <a:t>She </a:t>
            </a:r>
            <a:r>
              <a:rPr lang="en-GB" sz="4000" dirty="0">
                <a:latin typeface="Constantia" panose="02030602050306030303" pitchFamily="18" charset="0"/>
              </a:rPr>
              <a:t>was a part of the Social Welfare Ministry </a:t>
            </a:r>
            <a:r>
              <a:rPr lang="en-GB" sz="4000" dirty="0" smtClean="0">
                <a:latin typeface="Constantia" panose="02030602050306030303" pitchFamily="18" charset="0"/>
              </a:rPr>
              <a:t>in her school</a:t>
            </a:r>
            <a:r>
              <a:rPr lang="en-GB" sz="4000" dirty="0">
                <a:latin typeface="Constantia" panose="02030602050306030303" pitchFamily="18" charset="0"/>
              </a:rPr>
              <a:t> </a:t>
            </a:r>
            <a:r>
              <a:rPr lang="en-GB" sz="4000" dirty="0" smtClean="0">
                <a:latin typeface="Constantia" panose="02030602050306030303" pitchFamily="18" charset="0"/>
              </a:rPr>
              <a:t>where they </a:t>
            </a:r>
            <a:r>
              <a:rPr lang="en-GB" sz="4000" dirty="0">
                <a:latin typeface="Constantia" panose="02030602050306030303" pitchFamily="18" charset="0"/>
              </a:rPr>
              <a:t>conducted various drives; from collecting clothes for orphanages to holdings seminars on social welfare, etc. </a:t>
            </a:r>
            <a:r>
              <a:rPr lang="en-GB" sz="4000" dirty="0" smtClean="0">
                <a:latin typeface="Constantia" panose="02030602050306030303" pitchFamily="18" charset="0"/>
              </a:rPr>
              <a:t>She describes herself as “zealous </a:t>
            </a:r>
            <a:r>
              <a:rPr lang="en-GB" sz="4000" dirty="0">
                <a:latin typeface="Constantia" panose="02030602050306030303" pitchFamily="18" charset="0"/>
              </a:rPr>
              <a:t>about doing something concrete for society and uplifting the lives of </a:t>
            </a:r>
            <a:r>
              <a:rPr lang="en-GB" sz="4000" dirty="0" smtClean="0">
                <a:latin typeface="Constantia" panose="02030602050306030303" pitchFamily="18" charset="0"/>
              </a:rPr>
              <a:t>many</a:t>
            </a:r>
            <a:r>
              <a:rPr lang="en-US" sz="4000" b="1" spc="25" dirty="0" smtClean="0">
                <a:latin typeface="Constantia" panose="02030602050306030303" pitchFamily="18" charset="0"/>
                <a:cs typeface="Garamond"/>
              </a:rPr>
              <a:t>.”</a:t>
            </a:r>
            <a:endParaRPr lang="en-US" sz="4000" spc="25" dirty="0" smtClean="0">
              <a:latin typeface="Constantia" panose="02030602050306030303" pitchFamily="18"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23</a:t>
            </a:fld>
            <a:endParaRPr lang="en-US"/>
          </a:p>
        </p:txBody>
      </p:sp>
      <p:pic>
        <p:nvPicPr>
          <p:cNvPr id="14" name="Picture 13"/>
          <p:cNvPicPr/>
          <p:nvPr/>
        </p:nvPicPr>
        <p:blipFill rotWithShape="1">
          <a:blip r:embed="rId4" cstate="print">
            <a:extLst>
              <a:ext uri="{28A0092B-C50C-407E-A947-70E740481C1C}">
                <a14:useLocalDpi xmlns:a14="http://schemas.microsoft.com/office/drawing/2010/main" val="0"/>
              </a:ext>
            </a:extLst>
          </a:blip>
          <a:srcRect l="1849" t="4081" b="3445"/>
          <a:stretch/>
        </p:blipFill>
        <p:spPr bwMode="auto">
          <a:xfrm>
            <a:off x="12713333" y="4418570"/>
            <a:ext cx="6177915" cy="64921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004666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Pooja</a:t>
            </a:r>
            <a:r>
              <a:rPr lang="en-US" sz="6600" spc="-135" dirty="0" smtClean="0">
                <a:solidFill>
                  <a:schemeClr val="tx1"/>
                </a:solidFill>
              </a:rPr>
              <a:t> Joshi,  Council Member</a:t>
            </a:r>
            <a:br>
              <a:rPr lang="en-US" sz="6600" spc="-135" dirty="0" smtClean="0">
                <a:solidFill>
                  <a:schemeClr val="tx1"/>
                </a:solidFill>
              </a:rPr>
            </a:br>
            <a:r>
              <a:rPr sz="2950" b="0" spc="240" dirty="0" smtClean="0">
                <a:latin typeface="Myriad Pro"/>
                <a:cs typeface="Myriad Pro"/>
              </a:rPr>
              <a:t> </a:t>
            </a:r>
            <a:r>
              <a:rPr lang="en-US" sz="2950" spc="240" dirty="0">
                <a:latin typeface="Myriad Pro"/>
                <a:cs typeface="Myriad Pro"/>
              </a:rPr>
              <a:t>S</a:t>
            </a:r>
            <a:r>
              <a:rPr lang="en-US" sz="2950" spc="240" dirty="0" smtClean="0">
                <a:latin typeface="Myriad Pro"/>
                <a:cs typeface="Myriad Pro"/>
              </a:rPr>
              <a:t>tate </a:t>
            </a:r>
            <a:r>
              <a:rPr lang="en-US" sz="2950" spc="240" dirty="0">
                <a:latin typeface="Myriad Pro"/>
                <a:cs typeface="Myriad Pro"/>
              </a:rPr>
              <a:t>C</a:t>
            </a:r>
            <a:r>
              <a:rPr lang="en-US" sz="2950" spc="240" dirty="0" smtClean="0">
                <a:latin typeface="Myriad Pro"/>
                <a:cs typeface="Myriad Pro"/>
              </a:rPr>
              <a:t>ouncil Member - Delhi (YOUTH &amp; COMMUNITY EMPOWERMENT </a:t>
            </a:r>
            <a:r>
              <a:rPr sz="2950" spc="55" dirty="0" smtClean="0">
                <a:latin typeface="Myriad Pro"/>
                <a:cs typeface="Myriad Pro"/>
              </a:rPr>
              <a:t>C</a:t>
            </a:r>
            <a:r>
              <a:rPr sz="2950" spc="114" dirty="0" smtClean="0">
                <a:latin typeface="Myriad Pro"/>
                <a:cs typeface="Myriad Pro"/>
              </a:rPr>
              <a:t>OUNCIL</a:t>
            </a:r>
            <a:r>
              <a:rPr lang="en-US" sz="2950" spc="114" dirty="0" smtClean="0">
                <a:latin typeface="Myriad Pro"/>
                <a:cs typeface="Myriad Pro"/>
              </a:rPr>
              <a:t>)</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94258" y="5954524"/>
            <a:ext cx="11583668" cy="5370701"/>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a:t>
            </a:r>
            <a:r>
              <a:rPr lang="en-GB" sz="4000" dirty="0"/>
              <a:t> </a:t>
            </a:r>
            <a:r>
              <a:rPr lang="en-GB" sz="4400" dirty="0" err="1">
                <a:latin typeface="Constantia" panose="02030602050306030303" pitchFamily="18" charset="0"/>
              </a:rPr>
              <a:t>P</a:t>
            </a:r>
            <a:r>
              <a:rPr lang="en-GB" sz="4400" dirty="0" err="1" smtClean="0">
                <a:latin typeface="Constantia" panose="02030602050306030303" pitchFamily="18" charset="0"/>
              </a:rPr>
              <a:t>ooja</a:t>
            </a:r>
            <a:r>
              <a:rPr lang="en-GB" sz="4400" dirty="0" smtClean="0">
                <a:latin typeface="Constantia" panose="02030602050306030303" pitchFamily="18" charset="0"/>
              </a:rPr>
              <a:t> Joshi is an HR </a:t>
            </a:r>
            <a:r>
              <a:rPr lang="en-GB" sz="4400" dirty="0">
                <a:latin typeface="Constantia" panose="02030602050306030303" pitchFamily="18" charset="0"/>
              </a:rPr>
              <a:t>professional with approximately 5+ years of experience, managing a full spectrum of human resources programs, services and functions, supporting a broad range of employment areas and managing team for end to end recruitment for permanent and contract position for product and service client.</a:t>
            </a:r>
            <a:endParaRPr lang="en-IN" sz="4400" dirty="0">
              <a:latin typeface="Constantia" panose="02030602050306030303" pitchFamily="18" charset="0"/>
            </a:endParaRPr>
          </a:p>
          <a:p>
            <a:pPr algn="just"/>
            <a:endParaRPr lang="en-US" sz="4000" spc="25" dirty="0" smtClean="0">
              <a:latin typeface="Constantia" panose="02030602050306030303" pitchFamily="18"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24</a:t>
            </a:fld>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22224" y="4409484"/>
            <a:ext cx="6097268" cy="6501230"/>
          </a:xfrm>
          <a:prstGeom prst="rect">
            <a:avLst/>
          </a:prstGeom>
        </p:spPr>
      </p:pic>
    </p:spTree>
    <p:extLst>
      <p:ext uri="{BB962C8B-B14F-4D97-AF65-F5344CB8AC3E}">
        <p14:creationId xmlns:p14="http://schemas.microsoft.com/office/powerpoint/2010/main" val="10419330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Divya</a:t>
            </a:r>
            <a:r>
              <a:rPr lang="en-US" sz="6600" spc="-135" dirty="0" smtClean="0">
                <a:solidFill>
                  <a:schemeClr val="tx1"/>
                </a:solidFill>
              </a:rPr>
              <a:t> Chauhan,  Council Member</a:t>
            </a:r>
            <a:br>
              <a:rPr lang="en-US" sz="6600" spc="-135" dirty="0" smtClean="0">
                <a:solidFill>
                  <a:schemeClr val="tx1"/>
                </a:solidFill>
              </a:rPr>
            </a:br>
            <a:r>
              <a:rPr sz="2950" b="0" spc="240" dirty="0" smtClean="0">
                <a:latin typeface="Myriad Pro"/>
                <a:cs typeface="Myriad Pro"/>
              </a:rPr>
              <a:t> </a:t>
            </a:r>
            <a:r>
              <a:rPr lang="en-US" sz="2950" spc="240" dirty="0">
                <a:latin typeface="Myriad Pro"/>
                <a:cs typeface="Myriad Pro"/>
              </a:rPr>
              <a:t>S</a:t>
            </a:r>
            <a:r>
              <a:rPr lang="en-US" sz="2950" spc="240" dirty="0" smtClean="0">
                <a:latin typeface="Myriad Pro"/>
                <a:cs typeface="Myriad Pro"/>
              </a:rPr>
              <a:t>tate </a:t>
            </a:r>
            <a:r>
              <a:rPr lang="en-US" sz="2950" spc="240" dirty="0">
                <a:latin typeface="Myriad Pro"/>
                <a:cs typeface="Myriad Pro"/>
              </a:rPr>
              <a:t>C</a:t>
            </a:r>
            <a:r>
              <a:rPr lang="en-US" sz="2950" spc="240" dirty="0" smtClean="0">
                <a:latin typeface="Myriad Pro"/>
                <a:cs typeface="Myriad Pro"/>
              </a:rPr>
              <a:t>ouncil Member - Delhi (YOUTH &amp; COMMUNITY EMPOWERMENT </a:t>
            </a:r>
            <a:r>
              <a:rPr sz="2950" spc="55" dirty="0" smtClean="0">
                <a:latin typeface="Myriad Pro"/>
                <a:cs typeface="Myriad Pro"/>
              </a:rPr>
              <a:t>C</a:t>
            </a:r>
            <a:r>
              <a:rPr sz="2950" spc="114" dirty="0" smtClean="0">
                <a:latin typeface="Myriad Pro"/>
                <a:cs typeface="Myriad Pro"/>
              </a:rPr>
              <a:t>OUNCIL</a:t>
            </a:r>
            <a:r>
              <a:rPr lang="en-US" sz="2950" spc="114" dirty="0" smtClean="0">
                <a:latin typeface="Myriad Pro"/>
                <a:cs typeface="Myriad Pro"/>
              </a:rPr>
              <a:t>)</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43856" y="5911374"/>
            <a:ext cx="11583668" cy="4847481"/>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 </a:t>
            </a:r>
            <a:r>
              <a:rPr lang="en-US" sz="4500" spc="25" dirty="0" err="1" smtClean="0">
                <a:latin typeface="Constantia" panose="02030602050306030303" pitchFamily="18" charset="0"/>
                <a:cs typeface="Garamond"/>
              </a:rPr>
              <a:t>Divya</a:t>
            </a:r>
            <a:r>
              <a:rPr lang="en-US" sz="4500" spc="25" dirty="0" smtClean="0">
                <a:latin typeface="Constantia" panose="02030602050306030303" pitchFamily="18" charset="0"/>
                <a:cs typeface="Garamond"/>
              </a:rPr>
              <a:t> Chauhan is </a:t>
            </a:r>
            <a:r>
              <a:rPr lang="en-GB" sz="4500" dirty="0" smtClean="0">
                <a:latin typeface="Constantia" panose="02030602050306030303" pitchFamily="18" charset="0"/>
              </a:rPr>
              <a:t>currently </a:t>
            </a:r>
            <a:r>
              <a:rPr lang="en-GB" sz="4500" dirty="0">
                <a:latin typeface="Constantia" panose="02030602050306030303" pitchFamily="18" charset="0"/>
              </a:rPr>
              <a:t>pursuing Material Management from College of Vocational Studies, Delhi University. </a:t>
            </a:r>
            <a:r>
              <a:rPr lang="en-GB" sz="4500" dirty="0" smtClean="0">
                <a:latin typeface="Constantia" panose="02030602050306030303" pitchFamily="18" charset="0"/>
              </a:rPr>
              <a:t>She is </a:t>
            </a:r>
            <a:r>
              <a:rPr lang="en-GB" sz="4500" dirty="0">
                <a:latin typeface="Constantia" panose="02030602050306030303" pitchFamily="18" charset="0"/>
              </a:rPr>
              <a:t>the Media Coordinator at </a:t>
            </a:r>
            <a:r>
              <a:rPr lang="en-GB" sz="4500" dirty="0" err="1">
                <a:latin typeface="Constantia" panose="02030602050306030303" pitchFamily="18" charset="0"/>
              </a:rPr>
              <a:t>Jaunsar</a:t>
            </a:r>
            <a:r>
              <a:rPr lang="en-GB" sz="4500" dirty="0">
                <a:latin typeface="Constantia" panose="02030602050306030303" pitchFamily="18" charset="0"/>
              </a:rPr>
              <a:t> </a:t>
            </a:r>
            <a:r>
              <a:rPr lang="en-GB" sz="4500" dirty="0" err="1">
                <a:latin typeface="Constantia" panose="02030602050306030303" pitchFamily="18" charset="0"/>
              </a:rPr>
              <a:t>Bawar</a:t>
            </a:r>
            <a:r>
              <a:rPr lang="en-GB" sz="4500" dirty="0">
                <a:latin typeface="Constantia" panose="02030602050306030303" pitchFamily="18" charset="0"/>
              </a:rPr>
              <a:t> Student's Association</a:t>
            </a:r>
            <a:r>
              <a:rPr lang="en-GB" sz="4500" dirty="0" smtClean="0">
                <a:latin typeface="Constantia" panose="02030602050306030303" pitchFamily="18" charset="0"/>
              </a:rPr>
              <a:t>. She is also active </a:t>
            </a:r>
            <a:r>
              <a:rPr lang="en-GB" sz="4500" dirty="0">
                <a:latin typeface="Constantia" panose="02030602050306030303" pitchFamily="18" charset="0"/>
              </a:rPr>
              <a:t>on the core committee of </a:t>
            </a:r>
            <a:r>
              <a:rPr lang="en-GB" sz="4500" dirty="0" err="1">
                <a:latin typeface="Constantia" panose="02030602050306030303" pitchFamily="18" charset="0"/>
              </a:rPr>
              <a:t>Manthan</a:t>
            </a:r>
            <a:r>
              <a:rPr lang="en-GB" sz="4500" dirty="0">
                <a:latin typeface="Constantia" panose="02030602050306030303" pitchFamily="18" charset="0"/>
              </a:rPr>
              <a:t> the Fashion Society of CVS</a:t>
            </a:r>
            <a:r>
              <a:rPr lang="en-GB" sz="4500" dirty="0" smtClean="0">
                <a:latin typeface="Constantia" panose="02030602050306030303" pitchFamily="18" charset="0"/>
              </a:rPr>
              <a:t>.</a:t>
            </a:r>
            <a:endParaRPr lang="en-US" sz="4000" spc="25" dirty="0" smtClean="0">
              <a:latin typeface="Constantia" panose="02030602050306030303" pitchFamily="18"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25</a:t>
            </a:fld>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63234" y="4389121"/>
            <a:ext cx="6191884" cy="6521593"/>
          </a:xfrm>
          <a:prstGeom prst="rect">
            <a:avLst/>
          </a:prstGeom>
        </p:spPr>
      </p:pic>
    </p:spTree>
    <p:extLst>
      <p:ext uri="{BB962C8B-B14F-4D97-AF65-F5344CB8AC3E}">
        <p14:creationId xmlns:p14="http://schemas.microsoft.com/office/powerpoint/2010/main" val="35867883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8" y="854075"/>
            <a:ext cx="18364200" cy="410076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Sindhuja</a:t>
            </a:r>
            <a:r>
              <a:rPr lang="en-US" sz="6600" spc="-135" dirty="0" smtClean="0">
                <a:solidFill>
                  <a:schemeClr val="tx1"/>
                </a:solidFill>
              </a:rPr>
              <a:t> Sharma,  Council Member</a:t>
            </a:r>
            <a:br>
              <a:rPr lang="en-US" sz="6600" spc="-135" dirty="0" smtClean="0">
                <a:solidFill>
                  <a:schemeClr val="tx1"/>
                </a:solidFill>
              </a:rPr>
            </a:br>
            <a:r>
              <a:rPr sz="2950" b="0" spc="240" dirty="0" smtClean="0">
                <a:latin typeface="Myriad Pro"/>
                <a:cs typeface="Myriad Pro"/>
              </a:rPr>
              <a:t> </a:t>
            </a:r>
            <a:r>
              <a:rPr lang="en-US" sz="2950" spc="240" dirty="0">
                <a:latin typeface="Myriad Pro"/>
                <a:cs typeface="Myriad Pro"/>
              </a:rPr>
              <a:t>S</a:t>
            </a:r>
            <a:r>
              <a:rPr lang="en-US" sz="2950" spc="240" dirty="0" smtClean="0">
                <a:latin typeface="Myriad Pro"/>
                <a:cs typeface="Myriad Pro"/>
              </a:rPr>
              <a:t>tate </a:t>
            </a:r>
            <a:r>
              <a:rPr lang="en-US" sz="2950" spc="240" dirty="0">
                <a:latin typeface="Myriad Pro"/>
                <a:cs typeface="Myriad Pro"/>
              </a:rPr>
              <a:t>C</a:t>
            </a:r>
            <a:r>
              <a:rPr lang="en-US" sz="2950" spc="240" dirty="0" smtClean="0">
                <a:latin typeface="Myriad Pro"/>
                <a:cs typeface="Myriad Pro"/>
              </a:rPr>
              <a:t>ouncil Member - Delhi (YOUTH &amp; COMMUNITY EMPOWERMENT </a:t>
            </a:r>
            <a:r>
              <a:rPr sz="2950" spc="55" dirty="0" smtClean="0">
                <a:latin typeface="Myriad Pro"/>
                <a:cs typeface="Myriad Pro"/>
              </a:rPr>
              <a:t>C</a:t>
            </a:r>
            <a:r>
              <a:rPr sz="2950" spc="114" dirty="0" smtClean="0">
                <a:latin typeface="Myriad Pro"/>
                <a:cs typeface="Myriad Pro"/>
              </a:rPr>
              <a:t>OUNCIL</a:t>
            </a:r>
            <a:r>
              <a:rPr lang="en-US" sz="2950" spc="114" dirty="0" smtClean="0">
                <a:latin typeface="Myriad Pro"/>
                <a:cs typeface="Myriad Pro"/>
              </a:rPr>
              <a:t>)</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74844" y="5608013"/>
            <a:ext cx="11751928" cy="6017032"/>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 </a:t>
            </a:r>
            <a:r>
              <a:rPr lang="en-GB" sz="3400" dirty="0" err="1" smtClean="0">
                <a:latin typeface="Constantia" panose="02030602050306030303" pitchFamily="18" charset="0"/>
              </a:rPr>
              <a:t>Sindhuja</a:t>
            </a:r>
            <a:r>
              <a:rPr lang="en-GB" sz="3400" dirty="0" smtClean="0">
                <a:latin typeface="Constantia" panose="02030602050306030303" pitchFamily="18" charset="0"/>
              </a:rPr>
              <a:t> Sharma has </a:t>
            </a:r>
            <a:r>
              <a:rPr lang="en-GB" sz="3400" dirty="0">
                <a:latin typeface="Constantia" panose="02030602050306030303" pitchFamily="18" charset="0"/>
              </a:rPr>
              <a:t>recently </a:t>
            </a:r>
            <a:r>
              <a:rPr lang="en-GB" sz="3400" dirty="0" smtClean="0">
                <a:latin typeface="Constantia" panose="02030602050306030303" pitchFamily="18" charset="0"/>
              </a:rPr>
              <a:t>completed her </a:t>
            </a:r>
            <a:r>
              <a:rPr lang="en-GB" sz="3400" dirty="0">
                <a:latin typeface="Constantia" panose="02030602050306030303" pitchFamily="18" charset="0"/>
              </a:rPr>
              <a:t>Bachelor's degree in Commerce from Delhi University where </a:t>
            </a:r>
            <a:r>
              <a:rPr lang="en-GB" sz="3400" dirty="0" smtClean="0">
                <a:latin typeface="Constantia" panose="02030602050306030303" pitchFamily="18" charset="0"/>
              </a:rPr>
              <a:t>she </a:t>
            </a:r>
            <a:r>
              <a:rPr lang="en-GB" sz="3400" dirty="0">
                <a:latin typeface="Constantia" panose="02030602050306030303" pitchFamily="18" charset="0"/>
              </a:rPr>
              <a:t>was appointed as the Vice President of the Environment Club of CVS. </a:t>
            </a:r>
            <a:r>
              <a:rPr lang="en-GB" sz="3400" dirty="0" smtClean="0">
                <a:latin typeface="Constantia" panose="02030602050306030303" pitchFamily="18" charset="0"/>
              </a:rPr>
              <a:t>She </a:t>
            </a:r>
            <a:r>
              <a:rPr lang="en-GB" sz="3400" dirty="0">
                <a:latin typeface="Constantia" panose="02030602050306030303" pitchFamily="18" charset="0"/>
              </a:rPr>
              <a:t>was also on the advisory board of </a:t>
            </a:r>
            <a:r>
              <a:rPr lang="en-GB" sz="3400" dirty="0" err="1">
                <a:latin typeface="Constantia" panose="02030602050306030303" pitchFamily="18" charset="0"/>
              </a:rPr>
              <a:t>Enactus</a:t>
            </a:r>
            <a:r>
              <a:rPr lang="en-GB" sz="3400" dirty="0">
                <a:latin typeface="Constantia" panose="02030602050306030303" pitchFamily="18" charset="0"/>
              </a:rPr>
              <a:t> CVS and the Marketing Society of CVS. </a:t>
            </a:r>
            <a:r>
              <a:rPr lang="en-GB" sz="3400" dirty="0" smtClean="0">
                <a:latin typeface="Constantia" panose="02030602050306030303" pitchFamily="18" charset="0"/>
              </a:rPr>
              <a:t>Apart </a:t>
            </a:r>
            <a:r>
              <a:rPr lang="en-GB" sz="3400" dirty="0">
                <a:latin typeface="Constantia" panose="02030602050306030303" pitchFamily="18" charset="0"/>
              </a:rPr>
              <a:t>from this, </a:t>
            </a:r>
            <a:r>
              <a:rPr lang="en-GB" sz="3400" dirty="0" smtClean="0">
                <a:latin typeface="Constantia" panose="02030602050306030303" pitchFamily="18" charset="0"/>
              </a:rPr>
              <a:t>she has </a:t>
            </a:r>
            <a:r>
              <a:rPr lang="en-GB" sz="3400" dirty="0">
                <a:latin typeface="Constantia" panose="02030602050306030303" pitchFamily="18" charset="0"/>
              </a:rPr>
              <a:t>worked as an intern in various fields such as HR, Marketing, Social entrepreneurship and Social media handling. </a:t>
            </a:r>
            <a:r>
              <a:rPr lang="en-GB" sz="3400" dirty="0" smtClean="0">
                <a:latin typeface="Constantia" panose="02030602050306030303" pitchFamily="18" charset="0"/>
              </a:rPr>
              <a:t>She is </a:t>
            </a:r>
            <a:r>
              <a:rPr lang="en-GB" sz="3400" dirty="0">
                <a:latin typeface="Constantia" panose="02030602050306030303" pitchFamily="18" charset="0"/>
              </a:rPr>
              <a:t>also interested in the impact sector which led me to work on a very special project that focuses on uplifting the handloom community as well as </a:t>
            </a:r>
            <a:r>
              <a:rPr lang="en-GB" sz="3400" dirty="0" err="1">
                <a:latin typeface="Constantia" panose="02030602050306030303" pitchFamily="18" charset="0"/>
              </a:rPr>
              <a:t>upcycling</a:t>
            </a:r>
            <a:r>
              <a:rPr lang="en-GB" sz="3400" dirty="0">
                <a:latin typeface="Constantia" panose="02030602050306030303" pitchFamily="18" charset="0"/>
              </a:rPr>
              <a:t> single-use plastic.</a:t>
            </a:r>
            <a:endParaRPr lang="en-IN" sz="3400" dirty="0">
              <a:latin typeface="Constantia" panose="02030602050306030303" pitchFamily="18" charset="0"/>
            </a:endParaRPr>
          </a:p>
          <a:p>
            <a:pPr algn="just"/>
            <a:endParaRPr lang="en-IN" sz="4000" dirty="0">
              <a:latin typeface="Constantia" panose="02030602050306030303" pitchFamily="18" charset="0"/>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26</a:t>
            </a:fld>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6189" y="4397563"/>
            <a:ext cx="6195059" cy="6499409"/>
          </a:xfrm>
          <a:prstGeom prst="rect">
            <a:avLst/>
          </a:prstGeom>
        </p:spPr>
      </p:pic>
    </p:spTree>
    <p:extLst>
      <p:ext uri="{BB962C8B-B14F-4D97-AF65-F5344CB8AC3E}">
        <p14:creationId xmlns:p14="http://schemas.microsoft.com/office/powerpoint/2010/main" val="1817199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8" y="854075"/>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Ambika</a:t>
            </a:r>
            <a:r>
              <a:rPr lang="en-US" sz="6600" spc="-135" dirty="0" smtClean="0">
                <a:solidFill>
                  <a:schemeClr val="tx1"/>
                </a:solidFill>
              </a:rPr>
              <a:t> </a:t>
            </a:r>
            <a:r>
              <a:rPr lang="en-US" sz="6600" spc="-135" dirty="0" err="1" smtClean="0">
                <a:solidFill>
                  <a:schemeClr val="tx1"/>
                </a:solidFill>
              </a:rPr>
              <a:t>Shrivastava</a:t>
            </a:r>
            <a:r>
              <a:rPr lang="en-US" sz="6600" spc="-135" dirty="0" smtClean="0">
                <a:solidFill>
                  <a:schemeClr val="tx1"/>
                </a:solidFill>
              </a:rPr>
              <a:t>, Council Member</a:t>
            </a:r>
            <a:br>
              <a:rPr lang="en-US" sz="6600" spc="-135" dirty="0" smtClean="0">
                <a:solidFill>
                  <a:schemeClr val="tx1"/>
                </a:solidFill>
              </a:rPr>
            </a:br>
            <a:r>
              <a:rPr sz="2950" b="0" spc="240" dirty="0" smtClean="0">
                <a:latin typeface="Myriad Pro"/>
                <a:cs typeface="Myriad Pro"/>
              </a:rPr>
              <a:t> </a:t>
            </a:r>
            <a:r>
              <a:rPr lang="en-US" sz="2700" spc="240" dirty="0">
                <a:latin typeface="Myriad Pro"/>
                <a:cs typeface="Myriad Pro"/>
              </a:rPr>
              <a:t>S</a:t>
            </a:r>
            <a:r>
              <a:rPr lang="en-US" sz="2700" spc="240" dirty="0" smtClean="0">
                <a:latin typeface="Myriad Pro"/>
                <a:cs typeface="Myriad Pro"/>
              </a:rPr>
              <a:t>tate </a:t>
            </a:r>
            <a:r>
              <a:rPr lang="en-US" sz="2700" spc="240" dirty="0">
                <a:latin typeface="Myriad Pro"/>
                <a:cs typeface="Myriad Pro"/>
              </a:rPr>
              <a:t>C</a:t>
            </a:r>
            <a:r>
              <a:rPr lang="en-US" sz="2700" spc="240" dirty="0" smtClean="0">
                <a:latin typeface="Myriad Pro"/>
                <a:cs typeface="Myriad Pro"/>
              </a:rPr>
              <a:t>ouncil Member – Madhya Pradesh (YOUTH &amp; COMMUNITY EMPOWERMENT </a:t>
            </a:r>
            <a:r>
              <a:rPr sz="2700" spc="55" dirty="0" smtClean="0">
                <a:latin typeface="Myriad Pro"/>
                <a:cs typeface="Myriad Pro"/>
              </a:rPr>
              <a:t>C</a:t>
            </a:r>
            <a:r>
              <a:rPr sz="2700" spc="114" dirty="0" smtClean="0">
                <a:latin typeface="Myriad Pro"/>
                <a:cs typeface="Myriad Pro"/>
              </a:rPr>
              <a:t>OUNCIL</a:t>
            </a:r>
            <a:r>
              <a:rPr lang="en-US" sz="2700" spc="114" dirty="0" smtClean="0">
                <a:latin typeface="Myriad Pro"/>
                <a:cs typeface="Myriad Pro"/>
              </a:rPr>
              <a:t>)</a:t>
            </a:r>
            <a:r>
              <a:rPr lang="en-US" sz="2700" b="0" spc="114" dirty="0">
                <a:latin typeface="Myriad Pro"/>
                <a:cs typeface="Myriad Pro"/>
              </a:rPr>
              <a:t/>
            </a:r>
            <a:br>
              <a:rPr lang="en-US" sz="270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95526" y="5801766"/>
            <a:ext cx="11751928" cy="5878532"/>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 </a:t>
            </a:r>
            <a:r>
              <a:rPr lang="en-IN" sz="3300" dirty="0">
                <a:latin typeface="Constantia" panose="02030602050306030303" pitchFamily="18" charset="0"/>
              </a:rPr>
              <a:t>IT Head, CCIT at Career Computer Institute of Information Technology, </a:t>
            </a:r>
            <a:r>
              <a:rPr lang="en-IN" sz="3300" dirty="0" err="1">
                <a:latin typeface="Constantia" panose="02030602050306030303" pitchFamily="18" charset="0"/>
              </a:rPr>
              <a:t>Chhatarpur</a:t>
            </a:r>
            <a:r>
              <a:rPr lang="en-IN" sz="3300" dirty="0">
                <a:latin typeface="Constantia" panose="02030602050306030303" pitchFamily="18" charset="0"/>
              </a:rPr>
              <a:t>, M.P. </a:t>
            </a:r>
          </a:p>
          <a:p>
            <a:pPr algn="just"/>
            <a:r>
              <a:rPr lang="en-IN" sz="3300" dirty="0">
                <a:latin typeface="Constantia" panose="02030602050306030303" pitchFamily="18" charset="0"/>
              </a:rPr>
              <a:t>She has 17 years of experience in teaching and building application &amp; </a:t>
            </a:r>
            <a:r>
              <a:rPr lang="en-IN" sz="3300" dirty="0" err="1">
                <a:latin typeface="Constantia" panose="02030602050306030303" pitchFamily="18" charset="0"/>
              </a:rPr>
              <a:t>Softwares</a:t>
            </a:r>
            <a:r>
              <a:rPr lang="en-IN" sz="3300" dirty="0">
                <a:latin typeface="Constantia" panose="02030602050306030303" pitchFamily="18" charset="0"/>
              </a:rPr>
              <a:t>. She is skilled in creating websites using CSS, HTML, </a:t>
            </a:r>
            <a:r>
              <a:rPr lang="en-IN" sz="3300" dirty="0" smtClean="0">
                <a:latin typeface="Constantia" panose="02030602050306030303" pitchFamily="18" charset="0"/>
              </a:rPr>
              <a:t>JAVA Script</a:t>
            </a:r>
            <a:r>
              <a:rPr lang="en-IN" sz="3300" dirty="0">
                <a:latin typeface="Constantia" panose="02030602050306030303" pitchFamily="18" charset="0"/>
              </a:rPr>
              <a:t>. She continues to explore the </a:t>
            </a:r>
            <a:r>
              <a:rPr lang="en-IN" sz="3300" dirty="0" smtClean="0">
                <a:latin typeface="Constantia" panose="02030602050306030303" pitchFamily="18" charset="0"/>
              </a:rPr>
              <a:t>field of website development</a:t>
            </a:r>
            <a:r>
              <a:rPr lang="en-IN" sz="3300" dirty="0">
                <a:latin typeface="Constantia" panose="02030602050306030303" pitchFamily="18" charset="0"/>
              </a:rPr>
              <a:t>. </a:t>
            </a:r>
          </a:p>
          <a:p>
            <a:pPr algn="just"/>
            <a:r>
              <a:rPr lang="en-IN" sz="3300" dirty="0">
                <a:latin typeface="Constantia" panose="02030602050306030303" pitchFamily="18" charset="0"/>
              </a:rPr>
              <a:t>For her being a successful woman in business means having the courage to own who you are, why you are</a:t>
            </a:r>
            <a:br>
              <a:rPr lang="en-IN" sz="3300" dirty="0">
                <a:latin typeface="Constantia" panose="02030602050306030303" pitchFamily="18" charset="0"/>
              </a:rPr>
            </a:br>
            <a:r>
              <a:rPr lang="en-IN" sz="3300" dirty="0">
                <a:latin typeface="Constantia" panose="02030602050306030303" pitchFamily="18" charset="0"/>
              </a:rPr>
              <a:t>doing what you do and how you can apply your vision to positively impact the world. </a:t>
            </a:r>
          </a:p>
          <a:p>
            <a:pPr algn="just"/>
            <a:endParaRPr lang="en-IN" sz="4000" dirty="0">
              <a:latin typeface="Constantia" panose="02030602050306030303" pitchFamily="18" charset="0"/>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27</a:t>
            </a:fld>
            <a:endParaRPr lang="en-US"/>
          </a:p>
        </p:txBody>
      </p:sp>
      <p:pic>
        <p:nvPicPr>
          <p:cNvPr id="14" name="Picture 13" descr="A person smiling for the camera&#10;&#10;Description automatically generated with low confidence">
            <a:extLst>
              <a:ext uri="{FF2B5EF4-FFF2-40B4-BE49-F238E27FC236}">
                <a16:creationId xmlns:a16="http://schemas.microsoft.com/office/drawing/2014/main" xmlns="" id="{53195053-CD6C-6729-37D0-8319EB948E7C}"/>
              </a:ext>
            </a:extLst>
          </p:cNvPr>
          <p:cNvPicPr>
            <a:picLocks noChangeAspect="1"/>
          </p:cNvPicPr>
          <p:nvPr/>
        </p:nvPicPr>
        <p:blipFill>
          <a:blip r:embed="rId4"/>
          <a:stretch>
            <a:fillRect/>
          </a:stretch>
        </p:blipFill>
        <p:spPr>
          <a:xfrm>
            <a:off x="12713333" y="4397564"/>
            <a:ext cx="6177915" cy="6518377"/>
          </a:xfrm>
          <a:prstGeom prst="rect">
            <a:avLst/>
          </a:prstGeom>
        </p:spPr>
      </p:pic>
    </p:spTree>
    <p:extLst>
      <p:ext uri="{BB962C8B-B14F-4D97-AF65-F5344CB8AC3E}">
        <p14:creationId xmlns:p14="http://schemas.microsoft.com/office/powerpoint/2010/main" val="6329059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8" y="854075"/>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Taruna</a:t>
            </a:r>
            <a:r>
              <a:rPr lang="en-US" sz="6600" spc="-135" dirty="0" smtClean="0">
                <a:solidFill>
                  <a:schemeClr val="tx1"/>
                </a:solidFill>
              </a:rPr>
              <a:t> Chauhan, Council Member</a:t>
            </a:r>
            <a:br>
              <a:rPr lang="en-US" sz="6600" spc="-135" dirty="0" smtClean="0">
                <a:solidFill>
                  <a:schemeClr val="tx1"/>
                </a:solidFill>
              </a:rPr>
            </a:br>
            <a:r>
              <a:rPr sz="2950" b="0" spc="240" dirty="0" smtClean="0">
                <a:latin typeface="Myriad Pro"/>
                <a:cs typeface="Myriad Pro"/>
              </a:rPr>
              <a:t> </a:t>
            </a:r>
            <a:r>
              <a:rPr lang="en-US" sz="2700" spc="240" dirty="0">
                <a:latin typeface="Myriad Pro"/>
                <a:cs typeface="Myriad Pro"/>
              </a:rPr>
              <a:t>S</a:t>
            </a:r>
            <a:r>
              <a:rPr lang="en-US" sz="2700" spc="240" dirty="0" smtClean="0">
                <a:latin typeface="Myriad Pro"/>
                <a:cs typeface="Myriad Pro"/>
              </a:rPr>
              <a:t>tate </a:t>
            </a:r>
            <a:r>
              <a:rPr lang="en-US" sz="2700" spc="240" dirty="0">
                <a:latin typeface="Myriad Pro"/>
                <a:cs typeface="Myriad Pro"/>
              </a:rPr>
              <a:t>C</a:t>
            </a:r>
            <a:r>
              <a:rPr lang="en-US" sz="2700" spc="240" dirty="0" smtClean="0">
                <a:latin typeface="Myriad Pro"/>
                <a:cs typeface="Myriad Pro"/>
              </a:rPr>
              <a:t>ouncil Member – Madhya Pradesh (YOUTH &amp; COMMUNITY EMPOWERMENT </a:t>
            </a:r>
            <a:r>
              <a:rPr sz="2700" spc="55" dirty="0" smtClean="0">
                <a:latin typeface="Myriad Pro"/>
                <a:cs typeface="Myriad Pro"/>
              </a:rPr>
              <a:t>C</a:t>
            </a:r>
            <a:r>
              <a:rPr sz="2700" spc="114" dirty="0" smtClean="0">
                <a:latin typeface="Myriad Pro"/>
                <a:cs typeface="Myriad Pro"/>
              </a:rPr>
              <a:t>OUNCIL</a:t>
            </a:r>
            <a:r>
              <a:rPr lang="en-US" sz="2700" spc="114" dirty="0" smtClean="0">
                <a:latin typeface="Myriad Pro"/>
                <a:cs typeface="Myriad Pro"/>
              </a:rPr>
              <a:t>)</a:t>
            </a:r>
            <a:r>
              <a:rPr lang="en-US" sz="2700" b="0" spc="114" dirty="0">
                <a:latin typeface="Myriad Pro"/>
                <a:cs typeface="Myriad Pro"/>
              </a:rPr>
              <a:t/>
            </a:r>
            <a:br>
              <a:rPr lang="en-US" sz="270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24552" y="6392387"/>
            <a:ext cx="11751928" cy="4385816"/>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 </a:t>
            </a:r>
            <a:r>
              <a:rPr lang="en-IN" sz="4000" dirty="0">
                <a:latin typeface="Book Antiqua" panose="02040602050305030304" pitchFamily="18" charset="0"/>
              </a:rPr>
              <a:t>She is a Psychologist and specialized in mental retardation from </a:t>
            </a:r>
            <a:r>
              <a:rPr lang="en-IN" sz="4000" dirty="0" err="1">
                <a:latin typeface="Book Antiqua" panose="02040602050305030304" pitchFamily="18" charset="0"/>
              </a:rPr>
              <a:t>Dr.</a:t>
            </a:r>
            <a:r>
              <a:rPr lang="en-IN" sz="4000" dirty="0">
                <a:latin typeface="Book Antiqua" panose="02040602050305030304" pitchFamily="18" charset="0"/>
              </a:rPr>
              <a:t> </a:t>
            </a:r>
            <a:r>
              <a:rPr lang="en-IN" sz="4000" dirty="0" err="1">
                <a:latin typeface="Book Antiqua" panose="02040602050305030304" pitchFamily="18" charset="0"/>
              </a:rPr>
              <a:t>Hari</a:t>
            </a:r>
            <a:r>
              <a:rPr lang="en-IN" sz="4000" dirty="0">
                <a:latin typeface="Book Antiqua" panose="02040602050305030304" pitchFamily="18" charset="0"/>
              </a:rPr>
              <a:t> Singh </a:t>
            </a:r>
            <a:r>
              <a:rPr lang="en-IN" sz="4000" dirty="0" err="1">
                <a:latin typeface="Book Antiqua" panose="02040602050305030304" pitchFamily="18" charset="0"/>
              </a:rPr>
              <a:t>Gour</a:t>
            </a:r>
            <a:r>
              <a:rPr lang="en-IN" sz="4000" dirty="0">
                <a:latin typeface="Book Antiqua" panose="02040602050305030304" pitchFamily="18" charset="0"/>
              </a:rPr>
              <a:t> </a:t>
            </a:r>
            <a:r>
              <a:rPr lang="en-IN" sz="4000" dirty="0" err="1">
                <a:latin typeface="Book Antiqua" panose="02040602050305030304" pitchFamily="18" charset="0"/>
              </a:rPr>
              <a:t>Universisty</a:t>
            </a:r>
            <a:r>
              <a:rPr lang="en-IN" sz="4000" dirty="0">
                <a:latin typeface="Book Antiqua" panose="02040602050305030304" pitchFamily="18" charset="0"/>
              </a:rPr>
              <a:t>, </a:t>
            </a:r>
            <a:r>
              <a:rPr lang="en-IN" sz="4000" dirty="0" err="1">
                <a:latin typeface="Book Antiqua" panose="02040602050305030304" pitchFamily="18" charset="0"/>
              </a:rPr>
              <a:t>Sagar</a:t>
            </a:r>
            <a:r>
              <a:rPr lang="en-IN" sz="4000" dirty="0">
                <a:latin typeface="Book Antiqua" panose="02040602050305030304" pitchFamily="18" charset="0"/>
              </a:rPr>
              <a:t>, Madhya Pradesh. She is also a Partner in the CNITS Developers and Colonizers, which is a Real Estate firm based in </a:t>
            </a:r>
            <a:r>
              <a:rPr lang="en-IN" sz="4000" dirty="0" err="1">
                <a:latin typeface="Book Antiqua" panose="02040602050305030304" pitchFamily="18" charset="0"/>
              </a:rPr>
              <a:t>Chattarpur</a:t>
            </a:r>
            <a:r>
              <a:rPr lang="en-IN" sz="4000" dirty="0">
                <a:latin typeface="Book Antiqua" panose="02040602050305030304" pitchFamily="18" charset="0"/>
              </a:rPr>
              <a:t>, Madhya Pradesh. She owns many more businesses of farming and stone &amp; sand mining</a:t>
            </a:r>
            <a:r>
              <a:rPr lang="en-IN" sz="4000" dirty="0" smtClean="0">
                <a:latin typeface="Book Antiqua" panose="02040602050305030304" pitchFamily="18" charset="0"/>
              </a:rPr>
              <a:t>.</a:t>
            </a:r>
            <a:endParaRPr lang="en-IN" sz="4000" dirty="0">
              <a:latin typeface="Constantia" panose="02030602050306030303" pitchFamily="18" charset="0"/>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28</a:t>
            </a:fld>
            <a:endParaRPr lang="en-US"/>
          </a:p>
        </p:txBody>
      </p:sp>
      <p:pic>
        <p:nvPicPr>
          <p:cNvPr id="17" name="Picture 16" descr="A person standing in front of a bush with yellow flowers&#10;&#10;Description automatically generated with medium confidence">
            <a:extLst>
              <a:ext uri="{FF2B5EF4-FFF2-40B4-BE49-F238E27FC236}">
                <a16:creationId xmlns:a16="http://schemas.microsoft.com/office/drawing/2014/main" xmlns="" id="{0FABA6BF-FCBE-D714-9350-5541E1662BB2}"/>
              </a:ext>
            </a:extLst>
          </p:cNvPr>
          <p:cNvPicPr>
            <a:picLocks noChangeAspect="1"/>
          </p:cNvPicPr>
          <p:nvPr/>
        </p:nvPicPr>
        <p:blipFill>
          <a:blip r:embed="rId4"/>
          <a:stretch>
            <a:fillRect/>
          </a:stretch>
        </p:blipFill>
        <p:spPr>
          <a:xfrm>
            <a:off x="12722222" y="4397564"/>
            <a:ext cx="6169025" cy="6513150"/>
          </a:xfrm>
          <a:prstGeom prst="rect">
            <a:avLst/>
          </a:prstGeom>
        </p:spPr>
      </p:pic>
    </p:spTree>
    <p:extLst>
      <p:ext uri="{BB962C8B-B14F-4D97-AF65-F5344CB8AC3E}">
        <p14:creationId xmlns:p14="http://schemas.microsoft.com/office/powerpoint/2010/main" val="41648837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8" y="854075"/>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Shubhika</a:t>
            </a:r>
            <a:r>
              <a:rPr lang="en-US" sz="6600" spc="-135" dirty="0" smtClean="0">
                <a:solidFill>
                  <a:schemeClr val="tx1"/>
                </a:solidFill>
              </a:rPr>
              <a:t> </a:t>
            </a:r>
            <a:r>
              <a:rPr lang="en-US" sz="6600" spc="-135" dirty="0" err="1" smtClean="0">
                <a:solidFill>
                  <a:schemeClr val="tx1"/>
                </a:solidFill>
              </a:rPr>
              <a:t>Singhal</a:t>
            </a:r>
            <a:r>
              <a:rPr lang="en-US" sz="6600" spc="-135" dirty="0" smtClean="0">
                <a:solidFill>
                  <a:schemeClr val="tx1"/>
                </a:solidFill>
              </a:rPr>
              <a:t>, Council Member</a:t>
            </a:r>
            <a:br>
              <a:rPr lang="en-US" sz="6600" spc="-135" dirty="0" smtClean="0">
                <a:solidFill>
                  <a:schemeClr val="tx1"/>
                </a:solidFill>
              </a:rPr>
            </a:br>
            <a:r>
              <a:rPr sz="2950" b="0" spc="240" dirty="0" smtClean="0">
                <a:latin typeface="Myriad Pro"/>
                <a:cs typeface="Myriad Pro"/>
              </a:rPr>
              <a:t> </a:t>
            </a:r>
            <a:r>
              <a:rPr lang="en-US" sz="2700" spc="240" dirty="0">
                <a:latin typeface="Myriad Pro"/>
                <a:cs typeface="Myriad Pro"/>
              </a:rPr>
              <a:t>S</a:t>
            </a:r>
            <a:r>
              <a:rPr lang="en-US" sz="2700" spc="240" dirty="0" smtClean="0">
                <a:latin typeface="Myriad Pro"/>
                <a:cs typeface="Myriad Pro"/>
              </a:rPr>
              <a:t>tate </a:t>
            </a:r>
            <a:r>
              <a:rPr lang="en-US" sz="2700" spc="240" dirty="0">
                <a:latin typeface="Myriad Pro"/>
                <a:cs typeface="Myriad Pro"/>
              </a:rPr>
              <a:t>C</a:t>
            </a:r>
            <a:r>
              <a:rPr lang="en-US" sz="2700" spc="240" dirty="0" smtClean="0">
                <a:latin typeface="Myriad Pro"/>
                <a:cs typeface="Myriad Pro"/>
              </a:rPr>
              <a:t>ouncil Member – Madhya Pradesh (YOUTH &amp; COMMUNITY EMPOWERMENT </a:t>
            </a:r>
            <a:r>
              <a:rPr sz="2700" spc="55" dirty="0" smtClean="0">
                <a:latin typeface="Myriad Pro"/>
                <a:cs typeface="Myriad Pro"/>
              </a:rPr>
              <a:t>C</a:t>
            </a:r>
            <a:r>
              <a:rPr sz="2700" spc="114" dirty="0" smtClean="0">
                <a:latin typeface="Myriad Pro"/>
                <a:cs typeface="Myriad Pro"/>
              </a:rPr>
              <a:t>OUNCIL</a:t>
            </a:r>
            <a:r>
              <a:rPr lang="en-US" sz="2700" spc="114" dirty="0" smtClean="0">
                <a:latin typeface="Myriad Pro"/>
                <a:cs typeface="Myriad Pro"/>
              </a:rPr>
              <a:t>)</a:t>
            </a:r>
            <a:r>
              <a:rPr lang="en-US" sz="2700" b="0" spc="114" dirty="0">
                <a:latin typeface="Myriad Pro"/>
                <a:cs typeface="Myriad Pro"/>
              </a:rPr>
              <a:t/>
            </a:r>
            <a:br>
              <a:rPr lang="en-US" sz="270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24552" y="6392387"/>
            <a:ext cx="11751928" cy="3770263"/>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 </a:t>
            </a:r>
            <a:r>
              <a:rPr lang="en-IN" sz="4000" dirty="0">
                <a:latin typeface="Book Antiqua" panose="02040602050305030304" pitchFamily="18" charset="0"/>
              </a:rPr>
              <a:t>She is currently in her 5</a:t>
            </a:r>
            <a:r>
              <a:rPr lang="en-IN" sz="4000" baseline="30000" dirty="0">
                <a:latin typeface="Book Antiqua" panose="02040602050305030304" pitchFamily="18" charset="0"/>
              </a:rPr>
              <a:t>th</a:t>
            </a:r>
            <a:r>
              <a:rPr lang="en-IN" sz="4000" dirty="0">
                <a:latin typeface="Book Antiqua" panose="02040602050305030304" pitchFamily="18" charset="0"/>
              </a:rPr>
              <a:t>  year of pursuing Bachelor's in Architecture. She is also interning with reputed firm to gain work experience. She believes that real empowerment of women lies in the freedom to choose their ambitions, to have equal rights to education and finances. </a:t>
            </a: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29</a:t>
            </a:fld>
            <a:endParaRPr lang="en-US"/>
          </a:p>
        </p:txBody>
      </p:sp>
      <p:pic>
        <p:nvPicPr>
          <p:cNvPr id="14" name="Picture 13" descr="A person smiling for the camera&#10;&#10;Description automatically generated with medium confidence">
            <a:extLst>
              <a:ext uri="{FF2B5EF4-FFF2-40B4-BE49-F238E27FC236}">
                <a16:creationId xmlns:a16="http://schemas.microsoft.com/office/drawing/2014/main" xmlns="" id="{F1E7E1DC-683D-7866-4BE1-D0268025EF7C}"/>
              </a:ext>
            </a:extLst>
          </p:cNvPr>
          <p:cNvPicPr>
            <a:picLocks noChangeAspect="1"/>
          </p:cNvPicPr>
          <p:nvPr/>
        </p:nvPicPr>
        <p:blipFill>
          <a:blip r:embed="rId4"/>
          <a:stretch>
            <a:fillRect/>
          </a:stretch>
        </p:blipFill>
        <p:spPr>
          <a:xfrm>
            <a:off x="12656408" y="4379760"/>
            <a:ext cx="6234840" cy="6530953"/>
          </a:xfrm>
          <a:prstGeom prst="rect">
            <a:avLst/>
          </a:prstGeom>
        </p:spPr>
      </p:pic>
    </p:spTree>
    <p:extLst>
      <p:ext uri="{BB962C8B-B14F-4D97-AF65-F5344CB8AC3E}">
        <p14:creationId xmlns:p14="http://schemas.microsoft.com/office/powerpoint/2010/main" val="11006249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5715"/>
            <a:ext cx="13376910" cy="1128776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3" name="object 3"/>
          <p:cNvSpPr/>
          <p:nvPr/>
        </p:nvSpPr>
        <p:spPr>
          <a:xfrm>
            <a:off x="13376430" y="5715"/>
            <a:ext cx="6727825" cy="1128776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rgbClr val="CC0066"/>
          </a:solidFill>
        </p:spPr>
        <p:txBody>
          <a:bodyPr wrap="square" lIns="0" tIns="0" rIns="0" bIns="0" rtlCol="0"/>
          <a:lstStyle/>
          <a:p>
            <a:endParaRPr/>
          </a:p>
        </p:txBody>
      </p:sp>
      <p:sp>
        <p:nvSpPr>
          <p:cNvPr id="4" name="object 4"/>
          <p:cNvSpPr txBox="1"/>
          <p:nvPr/>
        </p:nvSpPr>
        <p:spPr>
          <a:xfrm>
            <a:off x="1207239" y="3114683"/>
            <a:ext cx="6162040" cy="1708160"/>
          </a:xfrm>
          <a:prstGeom prst="rect">
            <a:avLst/>
          </a:prstGeom>
        </p:spPr>
        <p:txBody>
          <a:bodyPr vert="horz" wrap="square" lIns="0" tIns="0" rIns="0" bIns="0" rtlCol="0">
            <a:spAutoFit/>
          </a:bodyPr>
          <a:lstStyle/>
          <a:p>
            <a:pPr marL="12700">
              <a:lnSpc>
                <a:spcPct val="100000"/>
              </a:lnSpc>
            </a:pPr>
            <a:r>
              <a:rPr sz="11100" b="1" i="1" spc="5" dirty="0">
                <a:latin typeface="Times New Roman"/>
                <a:cs typeface="Times New Roman"/>
              </a:rPr>
              <a:t>W</a:t>
            </a:r>
            <a:r>
              <a:rPr sz="11100" b="1" i="1" spc="-660" dirty="0">
                <a:latin typeface="Times New Roman"/>
                <a:cs typeface="Times New Roman"/>
              </a:rPr>
              <a:t>e</a:t>
            </a:r>
            <a:r>
              <a:rPr sz="11100" b="1" i="1" spc="-220" dirty="0">
                <a:latin typeface="Times New Roman"/>
                <a:cs typeface="Times New Roman"/>
              </a:rPr>
              <a:t>l</a:t>
            </a:r>
            <a:r>
              <a:rPr sz="11100" b="1" i="1" spc="-815" dirty="0">
                <a:latin typeface="Times New Roman"/>
                <a:cs typeface="Times New Roman"/>
              </a:rPr>
              <a:t>c</a:t>
            </a:r>
            <a:r>
              <a:rPr sz="11100" b="1" i="1" spc="-409" dirty="0">
                <a:latin typeface="Times New Roman"/>
                <a:cs typeface="Times New Roman"/>
              </a:rPr>
              <a:t>oming</a:t>
            </a:r>
            <a:endParaRPr sz="11100" dirty="0">
              <a:latin typeface="Times New Roman"/>
              <a:cs typeface="Times New Roman"/>
            </a:endParaRPr>
          </a:p>
        </p:txBody>
      </p:sp>
      <p:sp>
        <p:nvSpPr>
          <p:cNvPr id="5" name="object 5"/>
          <p:cNvSpPr txBox="1"/>
          <p:nvPr/>
        </p:nvSpPr>
        <p:spPr>
          <a:xfrm>
            <a:off x="1207239" y="4662620"/>
            <a:ext cx="11120120" cy="3500958"/>
          </a:xfrm>
          <a:prstGeom prst="rect">
            <a:avLst/>
          </a:prstGeom>
        </p:spPr>
        <p:txBody>
          <a:bodyPr vert="horz" wrap="square" lIns="0" tIns="0" rIns="0" bIns="0" rtlCol="0">
            <a:spAutoFit/>
          </a:bodyPr>
          <a:lstStyle/>
          <a:p>
            <a:pPr marL="12700">
              <a:lnSpc>
                <a:spcPts val="12280"/>
              </a:lnSpc>
            </a:pPr>
            <a:r>
              <a:rPr sz="11100" b="1" i="1" spc="-509" dirty="0">
                <a:latin typeface="Times New Roman"/>
                <a:cs typeface="Times New Roman"/>
              </a:rPr>
              <a:t>Cou</a:t>
            </a:r>
            <a:r>
              <a:rPr sz="11100" b="1" i="1" spc="-555" dirty="0">
                <a:latin typeface="Times New Roman"/>
                <a:cs typeface="Times New Roman"/>
              </a:rPr>
              <a:t>n</a:t>
            </a:r>
            <a:r>
              <a:rPr sz="11100" b="1" i="1" spc="-480" dirty="0">
                <a:latin typeface="Times New Roman"/>
                <a:cs typeface="Times New Roman"/>
              </a:rPr>
              <a:t>c</a:t>
            </a:r>
            <a:r>
              <a:rPr sz="11100" b="1" i="1" spc="-190" dirty="0">
                <a:latin typeface="Times New Roman"/>
                <a:cs typeface="Times New Roman"/>
              </a:rPr>
              <a:t>il</a:t>
            </a:r>
            <a:r>
              <a:rPr sz="11100" b="1" i="1" spc="-440" dirty="0">
                <a:latin typeface="Times New Roman"/>
                <a:cs typeface="Times New Roman"/>
              </a:rPr>
              <a:t> </a:t>
            </a:r>
            <a:r>
              <a:rPr sz="11100" b="1" i="1" spc="-480" dirty="0">
                <a:latin typeface="Times New Roman"/>
                <a:cs typeface="Times New Roman"/>
              </a:rPr>
              <a:t>M</a:t>
            </a:r>
            <a:r>
              <a:rPr sz="11100" b="1" i="1" spc="-365" dirty="0">
                <a:latin typeface="Times New Roman"/>
                <a:cs typeface="Times New Roman"/>
              </a:rPr>
              <a:t>embe</a:t>
            </a:r>
            <a:r>
              <a:rPr sz="11100" b="1" i="1" spc="-320" dirty="0">
                <a:latin typeface="Times New Roman"/>
                <a:cs typeface="Times New Roman"/>
              </a:rPr>
              <a:t>r</a:t>
            </a:r>
            <a:r>
              <a:rPr sz="11100" b="1" i="1" spc="-350" dirty="0">
                <a:latin typeface="Times New Roman"/>
                <a:cs typeface="Times New Roman"/>
              </a:rPr>
              <a:t>s</a:t>
            </a:r>
            <a:r>
              <a:rPr sz="11100" b="1" i="1" spc="-440" dirty="0">
                <a:latin typeface="Times New Roman"/>
                <a:cs typeface="Times New Roman"/>
              </a:rPr>
              <a:t> </a:t>
            </a:r>
            <a:r>
              <a:rPr sz="11100" b="1" i="1" spc="285" dirty="0">
                <a:latin typeface="Times New Roman"/>
                <a:cs typeface="Times New Roman"/>
              </a:rPr>
              <a:t>t</a:t>
            </a:r>
            <a:r>
              <a:rPr sz="11100" b="1" i="1" spc="-670" dirty="0">
                <a:latin typeface="Times New Roman"/>
                <a:cs typeface="Times New Roman"/>
              </a:rPr>
              <a:t>o</a:t>
            </a:r>
            <a:endParaRPr sz="11100" dirty="0">
              <a:latin typeface="Times New Roman"/>
              <a:cs typeface="Times New Roman"/>
            </a:endParaRPr>
          </a:p>
          <a:p>
            <a:pPr marL="96520">
              <a:lnSpc>
                <a:spcPts val="15040"/>
              </a:lnSpc>
            </a:pPr>
            <a:r>
              <a:rPr sz="13400" b="1" i="1" spc="-165" dirty="0" smtClean="0">
                <a:latin typeface="Times New Roman"/>
                <a:cs typeface="Times New Roman"/>
              </a:rPr>
              <a:t>WICCI</a:t>
            </a:r>
            <a:endParaRPr sz="13400" dirty="0">
              <a:latin typeface="Times New Roman"/>
              <a:cs typeface="Times New Roman"/>
            </a:endParaRPr>
          </a:p>
        </p:txBody>
      </p:sp>
      <p:sp>
        <p:nvSpPr>
          <p:cNvPr id="6" name="object 6"/>
          <p:cNvSpPr txBox="1"/>
          <p:nvPr/>
        </p:nvSpPr>
        <p:spPr>
          <a:xfrm>
            <a:off x="13534213" y="8250927"/>
            <a:ext cx="6505420" cy="2893100"/>
          </a:xfrm>
          <a:prstGeom prst="rect">
            <a:avLst/>
          </a:prstGeom>
        </p:spPr>
        <p:txBody>
          <a:bodyPr vert="horz" wrap="square" lIns="0" tIns="0" rIns="0" bIns="0" rtlCol="0">
            <a:spAutoFit/>
          </a:bodyPr>
          <a:lstStyle/>
          <a:p>
            <a:pPr marL="12700" algn="ctr">
              <a:lnSpc>
                <a:spcPct val="100000"/>
              </a:lnSpc>
            </a:pPr>
            <a:r>
              <a:rPr lang="en-IN" sz="4000" u="sng" dirty="0" smtClean="0">
                <a:solidFill>
                  <a:schemeClr val="bg1"/>
                </a:solidFill>
                <a:latin typeface="Times New Roman"/>
                <a:cs typeface="Times New Roman"/>
              </a:rPr>
              <a:t>NATIONAL COUNCIL </a:t>
            </a:r>
          </a:p>
          <a:p>
            <a:pPr marL="12700" algn="ctr">
              <a:lnSpc>
                <a:spcPct val="100000"/>
              </a:lnSpc>
            </a:pPr>
            <a:endParaRPr lang="en-IN" sz="3700" dirty="0" smtClean="0">
              <a:solidFill>
                <a:schemeClr val="bg1"/>
              </a:solidFill>
              <a:latin typeface="Times New Roman"/>
              <a:cs typeface="Times New Roman"/>
            </a:endParaRPr>
          </a:p>
          <a:p>
            <a:pPr marL="12700" algn="ctr">
              <a:lnSpc>
                <a:spcPct val="100000"/>
              </a:lnSpc>
            </a:pPr>
            <a:r>
              <a:rPr lang="en-IN" sz="3700" b="1" dirty="0" smtClean="0">
                <a:solidFill>
                  <a:schemeClr val="bg1"/>
                </a:solidFill>
                <a:latin typeface="Times New Roman"/>
                <a:cs typeface="Times New Roman"/>
              </a:rPr>
              <a:t>YOUTH &amp; COMMUNITY EMPOWERMENT</a:t>
            </a:r>
          </a:p>
          <a:p>
            <a:pPr marL="12700" algn="ctr">
              <a:lnSpc>
                <a:spcPct val="100000"/>
              </a:lnSpc>
            </a:pPr>
            <a:r>
              <a:rPr lang="en-IN" sz="3700" dirty="0" smtClean="0">
                <a:solidFill>
                  <a:schemeClr val="bg1"/>
                </a:solidFill>
                <a:latin typeface="Times New Roman"/>
                <a:cs typeface="Times New Roman"/>
              </a:rPr>
              <a:t>(WICCI)</a:t>
            </a:r>
            <a:endParaRPr sz="3700" dirty="0">
              <a:solidFill>
                <a:schemeClr val="bg1"/>
              </a:solidFill>
              <a:latin typeface="Times New Roman"/>
              <a:cs typeface="Times New Roman"/>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913" y="-888690"/>
            <a:ext cx="5284763" cy="3800165"/>
          </a:xfrm>
          <a:prstGeom prst="rect">
            <a:avLst/>
          </a:prstGeom>
        </p:spPr>
      </p:pic>
      <p:sp>
        <p:nvSpPr>
          <p:cNvPr id="8" name="TextBox 7"/>
          <p:cNvSpPr txBox="1"/>
          <p:nvPr/>
        </p:nvSpPr>
        <p:spPr>
          <a:xfrm>
            <a:off x="1433299" y="9035758"/>
            <a:ext cx="10668000" cy="523220"/>
          </a:xfrm>
          <a:prstGeom prst="rect">
            <a:avLst/>
          </a:prstGeom>
          <a:noFill/>
        </p:spPr>
        <p:txBody>
          <a:bodyPr wrap="square" rtlCol="0">
            <a:spAutoFit/>
          </a:bodyPr>
          <a:lstStyle/>
          <a:p>
            <a:pPr algn="ctr"/>
            <a:r>
              <a:rPr lang="en-US" sz="2800" dirty="0" smtClean="0">
                <a:latin typeface="Bodoni MT Black" panose="02070A03080606020203" pitchFamily="18" charset="0"/>
              </a:rPr>
              <a:t>Youth &amp; Community Empowerment - National Council</a:t>
            </a:r>
            <a:endParaRPr lang="en-IN" sz="2800" dirty="0">
              <a:latin typeface="Bodoni MT Black" panose="02070A03080606020203" pitchFamily="18"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76430" y="5716"/>
            <a:ext cx="6706143" cy="802612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8" y="854075"/>
            <a:ext cx="18364200" cy="4267280"/>
          </a:xfrm>
          <a:prstGeom prst="rect">
            <a:avLst/>
          </a:prstGeom>
        </p:spPr>
        <p:txBody>
          <a:bodyPr vert="horz" wrap="square" lIns="0" tIns="1101810" rIns="0" bIns="0" rtlCol="0">
            <a:spAutoFit/>
          </a:bodyPr>
          <a:lstStyle/>
          <a:p>
            <a:pPr marL="307340" algn="ctr">
              <a:lnSpc>
                <a:spcPts val="8150"/>
              </a:lnSpc>
            </a:pPr>
            <a:r>
              <a:rPr lang="en-US" sz="6600" spc="-135" dirty="0" smtClean="0">
                <a:solidFill>
                  <a:schemeClr val="tx1"/>
                </a:solidFill>
              </a:rPr>
              <a:t>Dr. </a:t>
            </a:r>
            <a:r>
              <a:rPr lang="en-US" sz="6600" spc="-135" dirty="0" err="1" smtClean="0">
                <a:solidFill>
                  <a:schemeClr val="tx1"/>
                </a:solidFill>
              </a:rPr>
              <a:t>Kirti</a:t>
            </a:r>
            <a:r>
              <a:rPr lang="en-US" sz="6600" spc="-135" dirty="0" smtClean="0">
                <a:solidFill>
                  <a:schemeClr val="tx1"/>
                </a:solidFill>
              </a:rPr>
              <a:t> Singh, State Council Member</a:t>
            </a:r>
            <a:br>
              <a:rPr lang="en-US" sz="6600" spc="-135" dirty="0" smtClean="0">
                <a:solidFill>
                  <a:schemeClr val="tx1"/>
                </a:solidFill>
              </a:rPr>
            </a:br>
            <a:r>
              <a:rPr sz="2950" b="0" spc="240" dirty="0" smtClean="0">
                <a:latin typeface="Myriad Pro"/>
                <a:cs typeface="Myriad Pro"/>
              </a:rPr>
              <a:t> </a:t>
            </a:r>
            <a:r>
              <a:rPr lang="en-US" sz="2700" spc="240" dirty="0">
                <a:latin typeface="Myriad Pro"/>
                <a:cs typeface="Myriad Pro"/>
              </a:rPr>
              <a:t>S</a:t>
            </a:r>
            <a:r>
              <a:rPr lang="en-US" sz="2700" spc="240" dirty="0" smtClean="0">
                <a:latin typeface="Myriad Pro"/>
                <a:cs typeface="Myriad Pro"/>
              </a:rPr>
              <a:t>tate </a:t>
            </a:r>
            <a:r>
              <a:rPr lang="en-US" sz="2700" spc="240" dirty="0">
                <a:latin typeface="Myriad Pro"/>
                <a:cs typeface="Myriad Pro"/>
              </a:rPr>
              <a:t>C</a:t>
            </a:r>
            <a:r>
              <a:rPr lang="en-US" sz="2700" spc="240" dirty="0" smtClean="0">
                <a:latin typeface="Myriad Pro"/>
                <a:cs typeface="Myriad Pro"/>
              </a:rPr>
              <a:t>ouncil Member – Madhya Pradesh (YOUTH &amp; COMMUNITY EMPOWERMENT </a:t>
            </a:r>
            <a:r>
              <a:rPr sz="2700" spc="55" dirty="0" smtClean="0">
                <a:latin typeface="Myriad Pro"/>
                <a:cs typeface="Myriad Pro"/>
              </a:rPr>
              <a:t>C</a:t>
            </a:r>
            <a:r>
              <a:rPr sz="2700" spc="114" dirty="0" smtClean="0">
                <a:latin typeface="Myriad Pro"/>
                <a:cs typeface="Myriad Pro"/>
              </a:rPr>
              <a:t>OUNCIL</a:t>
            </a:r>
            <a:r>
              <a:rPr lang="en-US" sz="2700" spc="114" dirty="0" smtClean="0">
                <a:latin typeface="Myriad Pro"/>
                <a:cs typeface="Myriad Pro"/>
              </a:rPr>
              <a:t>)</a:t>
            </a:r>
            <a:r>
              <a:rPr lang="en-US" sz="2700" b="0" spc="114" dirty="0">
                <a:latin typeface="Myriad Pro"/>
                <a:cs typeface="Myriad Pro"/>
              </a:rPr>
              <a:t/>
            </a:r>
            <a:br>
              <a:rPr lang="en-US" sz="270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24552" y="6392387"/>
            <a:ext cx="11751928" cy="4385816"/>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 </a:t>
            </a:r>
            <a:r>
              <a:rPr lang="en-IN" sz="4000" dirty="0" smtClean="0">
                <a:latin typeface="Book Antiqua" panose="02040602050305030304" pitchFamily="18" charset="0"/>
              </a:rPr>
              <a:t>Gynaecologist (Independent Medical Practitioner). She </a:t>
            </a:r>
            <a:r>
              <a:rPr lang="en-IN" sz="4000" dirty="0">
                <a:latin typeface="Book Antiqua" panose="02040602050305030304" pitchFamily="18" charset="0"/>
              </a:rPr>
              <a:t>is an MBBS and has an MS in </a:t>
            </a:r>
            <a:r>
              <a:rPr lang="en-IN" sz="4000" dirty="0" err="1">
                <a:latin typeface="Book Antiqua" panose="02040602050305030304" pitchFamily="18" charset="0"/>
              </a:rPr>
              <a:t>Obst</a:t>
            </a:r>
            <a:r>
              <a:rPr lang="en-IN" sz="4000" dirty="0">
                <a:latin typeface="Book Antiqua" panose="02040602050305030304" pitchFamily="18" charset="0"/>
              </a:rPr>
              <a:t>. &amp; </a:t>
            </a:r>
            <a:r>
              <a:rPr lang="en-IN" sz="4000" dirty="0" err="1">
                <a:latin typeface="Book Antiqua" panose="02040602050305030304" pitchFamily="18" charset="0"/>
              </a:rPr>
              <a:t>Gynae</a:t>
            </a:r>
            <a:r>
              <a:rPr lang="en-IN" sz="4000" dirty="0">
                <a:latin typeface="Book Antiqua" panose="02040602050305030304" pitchFamily="18" charset="0"/>
              </a:rPr>
              <a:t>.</a:t>
            </a:r>
          </a:p>
          <a:p>
            <a:pPr algn="just"/>
            <a:r>
              <a:rPr lang="en-IN" sz="4000" dirty="0">
                <a:latin typeface="Book Antiqua" panose="02040602050305030304" pitchFamily="18" charset="0"/>
              </a:rPr>
              <a:t>Her idea of Women empowerment means Physical, Mental, Social , Financial, Independence with equal devotion to family &amp; its values. </a:t>
            </a:r>
          </a:p>
          <a:p>
            <a:pPr algn="just"/>
            <a:endParaRPr lang="en-IN" sz="4000" dirty="0">
              <a:latin typeface="Book Antiqua" panose="02040602050305030304" pitchFamily="18" charset="0"/>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30</a:t>
            </a:fld>
            <a:endParaRPr lang="en-US"/>
          </a:p>
        </p:txBody>
      </p:sp>
      <p:pic>
        <p:nvPicPr>
          <p:cNvPr id="17" name="Picture 16" descr="A picture containing person, person, indoor, yellow&#10;&#10;Description automatically generated">
            <a:extLst>
              <a:ext uri="{FF2B5EF4-FFF2-40B4-BE49-F238E27FC236}">
                <a16:creationId xmlns:a16="http://schemas.microsoft.com/office/drawing/2014/main" xmlns="" id="{70F5D361-FDCC-D101-A69D-8631CEF66FD0}"/>
              </a:ext>
            </a:extLst>
          </p:cNvPr>
          <p:cNvPicPr>
            <a:picLocks noChangeAspect="1"/>
          </p:cNvPicPr>
          <p:nvPr/>
        </p:nvPicPr>
        <p:blipFill rotWithShape="1">
          <a:blip r:embed="rId4"/>
          <a:srcRect l="6617" r="1" b="1"/>
          <a:stretch/>
        </p:blipFill>
        <p:spPr>
          <a:xfrm>
            <a:off x="12706985" y="4397564"/>
            <a:ext cx="6184263" cy="6513150"/>
          </a:xfrm>
          <a:prstGeom prst="rect">
            <a:avLst/>
          </a:prstGeom>
        </p:spPr>
      </p:pic>
    </p:spTree>
    <p:extLst>
      <p:ext uri="{BB962C8B-B14F-4D97-AF65-F5344CB8AC3E}">
        <p14:creationId xmlns:p14="http://schemas.microsoft.com/office/powerpoint/2010/main" val="30400037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8" y="854075"/>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Meenu</a:t>
            </a:r>
            <a:r>
              <a:rPr lang="en-US" sz="6600" spc="-135" dirty="0" smtClean="0">
                <a:solidFill>
                  <a:schemeClr val="tx1"/>
                </a:solidFill>
              </a:rPr>
              <a:t> Agrawal, Council Member</a:t>
            </a:r>
            <a:br>
              <a:rPr lang="en-US" sz="6600" spc="-135" dirty="0" smtClean="0">
                <a:solidFill>
                  <a:schemeClr val="tx1"/>
                </a:solidFill>
              </a:rPr>
            </a:br>
            <a:r>
              <a:rPr sz="2950" b="0" spc="240" dirty="0" smtClean="0">
                <a:latin typeface="Myriad Pro"/>
                <a:cs typeface="Myriad Pro"/>
              </a:rPr>
              <a:t> </a:t>
            </a:r>
            <a:r>
              <a:rPr lang="en-US" sz="2700" spc="240" dirty="0">
                <a:latin typeface="Myriad Pro"/>
                <a:cs typeface="Myriad Pro"/>
              </a:rPr>
              <a:t>S</a:t>
            </a:r>
            <a:r>
              <a:rPr lang="en-US" sz="2700" spc="240" dirty="0" smtClean="0">
                <a:latin typeface="Myriad Pro"/>
                <a:cs typeface="Myriad Pro"/>
              </a:rPr>
              <a:t>tate </a:t>
            </a:r>
            <a:r>
              <a:rPr lang="en-US" sz="2700" spc="240" dirty="0">
                <a:latin typeface="Myriad Pro"/>
                <a:cs typeface="Myriad Pro"/>
              </a:rPr>
              <a:t>C</a:t>
            </a:r>
            <a:r>
              <a:rPr lang="en-US" sz="2700" spc="240" dirty="0" smtClean="0">
                <a:latin typeface="Myriad Pro"/>
                <a:cs typeface="Myriad Pro"/>
              </a:rPr>
              <a:t>ouncil Member – Madhya Pradesh (YOUTH &amp; COMMUNITY EMPOWERMENT </a:t>
            </a:r>
            <a:r>
              <a:rPr sz="2700" spc="55" dirty="0" smtClean="0">
                <a:latin typeface="Myriad Pro"/>
                <a:cs typeface="Myriad Pro"/>
              </a:rPr>
              <a:t>C</a:t>
            </a:r>
            <a:r>
              <a:rPr sz="2700" spc="114" dirty="0" smtClean="0">
                <a:latin typeface="Myriad Pro"/>
                <a:cs typeface="Myriad Pro"/>
              </a:rPr>
              <a:t>OUNCIL</a:t>
            </a:r>
            <a:r>
              <a:rPr lang="en-US" sz="2700" spc="114" dirty="0" smtClean="0">
                <a:latin typeface="Myriad Pro"/>
                <a:cs typeface="Myriad Pro"/>
              </a:rPr>
              <a:t>)</a:t>
            </a:r>
            <a:r>
              <a:rPr lang="en-US" sz="2700" b="0" spc="114" dirty="0">
                <a:latin typeface="Myriad Pro"/>
                <a:cs typeface="Myriad Pro"/>
              </a:rPr>
              <a:t/>
            </a:r>
            <a:br>
              <a:rPr lang="en-US" sz="270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24552" y="6392387"/>
            <a:ext cx="11751928" cy="4755148"/>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 </a:t>
            </a:r>
            <a:r>
              <a:rPr lang="en-US" sz="4400" spc="25" dirty="0" err="1" smtClean="0">
                <a:latin typeface="Constantia" panose="02030602050306030303" pitchFamily="18" charset="0"/>
                <a:cs typeface="Garamond"/>
              </a:rPr>
              <a:t>Meenu</a:t>
            </a:r>
            <a:r>
              <a:rPr lang="en-US" sz="4400" spc="25" dirty="0" smtClean="0">
                <a:latin typeface="Constantia" panose="02030602050306030303" pitchFamily="18" charset="0"/>
                <a:cs typeface="Garamond"/>
              </a:rPr>
              <a:t> Agrawal is </a:t>
            </a:r>
            <a:r>
              <a:rPr lang="en-IN" sz="4400" dirty="0" smtClean="0">
                <a:latin typeface="Constantia" panose="02030602050306030303" pitchFamily="18" charset="0"/>
              </a:rPr>
              <a:t>President of </a:t>
            </a:r>
            <a:r>
              <a:rPr lang="en-IN" sz="4400" dirty="0" err="1">
                <a:latin typeface="Constantia" panose="02030602050306030303" pitchFamily="18" charset="0"/>
              </a:rPr>
              <a:t>Sankalp</a:t>
            </a:r>
            <a:r>
              <a:rPr lang="en-IN" sz="4400" dirty="0">
                <a:latin typeface="Constantia" panose="02030602050306030303" pitchFamily="18" charset="0"/>
              </a:rPr>
              <a:t> Foundation, a Non- Government Organisation and is based out of </a:t>
            </a:r>
            <a:r>
              <a:rPr lang="en-IN" sz="4400" dirty="0" err="1">
                <a:latin typeface="Constantia" panose="02030602050306030303" pitchFamily="18" charset="0"/>
              </a:rPr>
              <a:t>Nowgong</a:t>
            </a:r>
            <a:r>
              <a:rPr lang="en-IN" sz="4400" dirty="0">
                <a:latin typeface="Constantia" panose="02030602050306030303" pitchFamily="18" charset="0"/>
              </a:rPr>
              <a:t>, </a:t>
            </a:r>
            <a:r>
              <a:rPr lang="en-IN" sz="4400" dirty="0" err="1">
                <a:latin typeface="Constantia" panose="02030602050306030303" pitchFamily="18" charset="0"/>
              </a:rPr>
              <a:t>Distt</a:t>
            </a:r>
            <a:r>
              <a:rPr lang="en-IN" sz="4400" dirty="0">
                <a:latin typeface="Constantia" panose="02030602050306030303" pitchFamily="18" charset="0"/>
              </a:rPr>
              <a:t>. </a:t>
            </a:r>
            <a:r>
              <a:rPr lang="en-IN" sz="4400" dirty="0" err="1" smtClean="0">
                <a:latin typeface="Constantia" panose="02030602050306030303" pitchFamily="18" charset="0"/>
              </a:rPr>
              <a:t>Chhatarpur</a:t>
            </a:r>
            <a:r>
              <a:rPr lang="en-IN" sz="4400" dirty="0" smtClean="0">
                <a:latin typeface="Constantia" panose="02030602050306030303" pitchFamily="18" charset="0"/>
              </a:rPr>
              <a:t>, Madhya Pradesh. She </a:t>
            </a:r>
            <a:r>
              <a:rPr lang="en-IN" sz="4400" dirty="0">
                <a:latin typeface="Constantia" panose="02030602050306030303" pitchFamily="18" charset="0"/>
              </a:rPr>
              <a:t>is involved directly and indirectly with various social welfare organization and is actively involved in feeding and taking care of stray animals</a:t>
            </a:r>
            <a:r>
              <a:rPr lang="en-IN" sz="4400" dirty="0" smtClean="0">
                <a:latin typeface="Constantia" panose="02030602050306030303" pitchFamily="18" charset="0"/>
              </a:rPr>
              <a:t>.</a:t>
            </a:r>
            <a:endParaRPr lang="en-IN" sz="4400" dirty="0">
              <a:latin typeface="Constantia" panose="02030602050306030303" pitchFamily="18" charset="0"/>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31</a:t>
            </a:fld>
            <a:endParaRPr lang="en-US"/>
          </a:p>
        </p:txBody>
      </p:sp>
      <p:pic>
        <p:nvPicPr>
          <p:cNvPr id="14" name="Picture 13" descr="A person wearing a garment&#10;&#10;Description automatically generated with medium confidence">
            <a:extLst>
              <a:ext uri="{FF2B5EF4-FFF2-40B4-BE49-F238E27FC236}">
                <a16:creationId xmlns:a16="http://schemas.microsoft.com/office/drawing/2014/main" xmlns="" id="{4245E12D-A1B6-E4DE-4512-7DB5914AABFB}"/>
              </a:ext>
            </a:extLst>
          </p:cNvPr>
          <p:cNvPicPr>
            <a:picLocks noChangeAspect="1"/>
          </p:cNvPicPr>
          <p:nvPr/>
        </p:nvPicPr>
        <p:blipFill>
          <a:blip r:embed="rId4"/>
          <a:stretch>
            <a:fillRect/>
          </a:stretch>
        </p:blipFill>
        <p:spPr>
          <a:xfrm>
            <a:off x="12713335" y="4408467"/>
            <a:ext cx="6177913" cy="6502247"/>
          </a:xfrm>
          <a:prstGeom prst="rect">
            <a:avLst/>
          </a:prstGeom>
        </p:spPr>
      </p:pic>
    </p:spTree>
    <p:extLst>
      <p:ext uri="{BB962C8B-B14F-4D97-AF65-F5344CB8AC3E}">
        <p14:creationId xmlns:p14="http://schemas.microsoft.com/office/powerpoint/2010/main" val="15482900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8" y="854075"/>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Shraddha</a:t>
            </a:r>
            <a:r>
              <a:rPr lang="en-US" sz="6600" spc="-135" dirty="0" smtClean="0">
                <a:solidFill>
                  <a:schemeClr val="tx1"/>
                </a:solidFill>
              </a:rPr>
              <a:t> Chauhan, Council Member</a:t>
            </a:r>
            <a:br>
              <a:rPr lang="en-US" sz="6600" spc="-135" dirty="0" smtClean="0">
                <a:solidFill>
                  <a:schemeClr val="tx1"/>
                </a:solidFill>
              </a:rPr>
            </a:br>
            <a:r>
              <a:rPr sz="2950" b="0" spc="240" dirty="0" smtClean="0">
                <a:latin typeface="Myriad Pro"/>
                <a:cs typeface="Myriad Pro"/>
              </a:rPr>
              <a:t> </a:t>
            </a:r>
            <a:r>
              <a:rPr lang="en-US" sz="2700" spc="240" dirty="0" smtClean="0">
                <a:latin typeface="Myriad Pro"/>
                <a:cs typeface="Myriad Pro"/>
              </a:rPr>
              <a:t>State Council Member – Madhya Pradesh (YOUTH &amp; COMMUNITY EMPOWERMENT </a:t>
            </a:r>
            <a:r>
              <a:rPr sz="2700" spc="55" dirty="0" smtClean="0">
                <a:latin typeface="Myriad Pro"/>
                <a:cs typeface="Myriad Pro"/>
              </a:rPr>
              <a:t>C</a:t>
            </a:r>
            <a:r>
              <a:rPr sz="2700" spc="114" dirty="0" smtClean="0">
                <a:latin typeface="Myriad Pro"/>
                <a:cs typeface="Myriad Pro"/>
              </a:rPr>
              <a:t>OUNCIL</a:t>
            </a:r>
            <a:r>
              <a:rPr lang="en-US" sz="2700" spc="114" dirty="0" smtClean="0">
                <a:latin typeface="Myriad Pro"/>
                <a:cs typeface="Myriad Pro"/>
              </a:rPr>
              <a:t>)</a:t>
            </a:r>
            <a:r>
              <a:rPr lang="en-US" sz="2700" b="0" spc="114" dirty="0" smtClean="0">
                <a:latin typeface="Myriad Pro"/>
                <a:cs typeface="Myriad Pro"/>
              </a:rPr>
              <a:t/>
            </a:r>
            <a:br>
              <a:rPr lang="en-US" sz="2700" b="0" spc="114" dirty="0" smtClean="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43283" y="5942152"/>
            <a:ext cx="11751928" cy="4785926"/>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 </a:t>
            </a:r>
            <a:r>
              <a:rPr lang="en-IN" sz="3800" dirty="0">
                <a:latin typeface="Constantia" panose="02030602050306030303" pitchFamily="18" charset="0"/>
              </a:rPr>
              <a:t>President of the NGO, </a:t>
            </a:r>
            <a:r>
              <a:rPr lang="en-IN" sz="3800" dirty="0" err="1">
                <a:latin typeface="Constantia" panose="02030602050306030303" pitchFamily="18" charset="0"/>
              </a:rPr>
              <a:t>Matra</a:t>
            </a:r>
            <a:r>
              <a:rPr lang="en-IN" sz="3800" dirty="0">
                <a:latin typeface="Constantia" panose="02030602050306030303" pitchFamily="18" charset="0"/>
              </a:rPr>
              <a:t> Shakti </a:t>
            </a:r>
            <a:r>
              <a:rPr lang="en-IN" sz="3800" dirty="0" err="1" smtClean="0">
                <a:latin typeface="Constantia" panose="02030602050306030303" pitchFamily="18" charset="0"/>
              </a:rPr>
              <a:t>Sangathan</a:t>
            </a:r>
            <a:r>
              <a:rPr lang="en-IN" sz="3800" dirty="0" smtClean="0">
                <a:latin typeface="Constantia" panose="02030602050306030303" pitchFamily="18" charset="0"/>
              </a:rPr>
              <a:t>. Her </a:t>
            </a:r>
            <a:r>
              <a:rPr lang="en-IN" sz="3800" dirty="0">
                <a:latin typeface="Constantia" panose="02030602050306030303" pitchFamily="18" charset="0"/>
              </a:rPr>
              <a:t>NGO caters to various social issues and works across various thematic areas such as Agriculture, Art &amp; Culture, Differently Abled, Disaster Management, Drinking Water, Education &amp; Literacy, Aged/Elderly, Environment &amp; Forests, Human Rights, Women's Development &amp; Empowerment. </a:t>
            </a:r>
            <a:r>
              <a:rPr lang="en-IN" sz="3800" dirty="0" smtClean="0">
                <a:latin typeface="Constantia" panose="02030602050306030303" pitchFamily="18" charset="0"/>
              </a:rPr>
              <a:t>She is also involved </a:t>
            </a:r>
            <a:r>
              <a:rPr lang="en-IN" sz="3800" dirty="0">
                <a:latin typeface="Constantia" panose="02030602050306030303" pitchFamily="18" charset="0"/>
              </a:rPr>
              <a:t>in feeding and taking care of stray animals</a:t>
            </a:r>
            <a:r>
              <a:rPr lang="en-IN" sz="3800" dirty="0" smtClean="0">
                <a:latin typeface="Constantia" panose="02030602050306030303" pitchFamily="18" charset="0"/>
              </a:rPr>
              <a:t>.</a:t>
            </a:r>
            <a:endParaRPr lang="en-IN" sz="3800" dirty="0">
              <a:latin typeface="Constantia" panose="02030602050306030303" pitchFamily="18" charset="0"/>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32</a:t>
            </a:fld>
            <a:endParaRPr lang="en-US"/>
          </a:p>
        </p:txBody>
      </p:sp>
      <p:pic>
        <p:nvPicPr>
          <p:cNvPr id="17" name="Picture 16" descr="A picture containing tree, grass, outdoor, person&#10;&#10;Description automatically generated">
            <a:extLst>
              <a:ext uri="{FF2B5EF4-FFF2-40B4-BE49-F238E27FC236}">
                <a16:creationId xmlns:a16="http://schemas.microsoft.com/office/drawing/2014/main" xmlns="" id="{85F3358D-D48F-5829-C277-B231FEC4E214}"/>
              </a:ext>
            </a:extLst>
          </p:cNvPr>
          <p:cNvPicPr>
            <a:picLocks noChangeAspect="1"/>
          </p:cNvPicPr>
          <p:nvPr/>
        </p:nvPicPr>
        <p:blipFill>
          <a:blip r:embed="rId4"/>
          <a:stretch>
            <a:fillRect/>
          </a:stretch>
        </p:blipFill>
        <p:spPr>
          <a:xfrm>
            <a:off x="12678425" y="4362365"/>
            <a:ext cx="6212823" cy="6548349"/>
          </a:xfrm>
          <a:prstGeom prst="rect">
            <a:avLst/>
          </a:prstGeom>
        </p:spPr>
      </p:pic>
    </p:spTree>
    <p:extLst>
      <p:ext uri="{BB962C8B-B14F-4D97-AF65-F5344CB8AC3E}">
        <p14:creationId xmlns:p14="http://schemas.microsoft.com/office/powerpoint/2010/main" val="29431489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8" y="854075"/>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Vasundhara</a:t>
            </a:r>
            <a:r>
              <a:rPr lang="en-US" sz="6600" spc="-135" dirty="0" smtClean="0">
                <a:solidFill>
                  <a:schemeClr val="tx1"/>
                </a:solidFill>
              </a:rPr>
              <a:t> Singh </a:t>
            </a:r>
            <a:r>
              <a:rPr lang="en-US" sz="6600" spc="-135" dirty="0" err="1" smtClean="0">
                <a:solidFill>
                  <a:schemeClr val="tx1"/>
                </a:solidFill>
              </a:rPr>
              <a:t>Parihar</a:t>
            </a:r>
            <a:r>
              <a:rPr lang="en-US" sz="6600" spc="-135" dirty="0" smtClean="0">
                <a:solidFill>
                  <a:schemeClr val="tx1"/>
                </a:solidFill>
              </a:rPr>
              <a:t>, Council Member</a:t>
            </a:r>
            <a:br>
              <a:rPr lang="en-US" sz="6600" spc="-135" dirty="0" smtClean="0">
                <a:solidFill>
                  <a:schemeClr val="tx1"/>
                </a:solidFill>
              </a:rPr>
            </a:br>
            <a:r>
              <a:rPr sz="2950" b="0" spc="240" dirty="0" smtClean="0">
                <a:latin typeface="Myriad Pro"/>
                <a:cs typeface="Myriad Pro"/>
              </a:rPr>
              <a:t> </a:t>
            </a:r>
            <a:r>
              <a:rPr lang="en-US" sz="2700" spc="240" dirty="0">
                <a:latin typeface="Myriad Pro"/>
                <a:cs typeface="Myriad Pro"/>
              </a:rPr>
              <a:t>S</a:t>
            </a:r>
            <a:r>
              <a:rPr lang="en-US" sz="2700" spc="240" dirty="0" smtClean="0">
                <a:latin typeface="Myriad Pro"/>
                <a:cs typeface="Myriad Pro"/>
              </a:rPr>
              <a:t>tate </a:t>
            </a:r>
            <a:r>
              <a:rPr lang="en-US" sz="2700" spc="240" dirty="0">
                <a:latin typeface="Myriad Pro"/>
                <a:cs typeface="Myriad Pro"/>
              </a:rPr>
              <a:t>C</a:t>
            </a:r>
            <a:r>
              <a:rPr lang="en-US" sz="2700" spc="240" dirty="0" smtClean="0">
                <a:latin typeface="Myriad Pro"/>
                <a:cs typeface="Myriad Pro"/>
              </a:rPr>
              <a:t>ouncil Member – Madhya Pradesh (YOUTH &amp; COMMUNITY EMPOWERMENT </a:t>
            </a:r>
            <a:r>
              <a:rPr sz="2700" spc="55" dirty="0" smtClean="0">
                <a:latin typeface="Myriad Pro"/>
                <a:cs typeface="Myriad Pro"/>
              </a:rPr>
              <a:t>C</a:t>
            </a:r>
            <a:r>
              <a:rPr sz="2700" spc="114" dirty="0" smtClean="0">
                <a:latin typeface="Myriad Pro"/>
                <a:cs typeface="Myriad Pro"/>
              </a:rPr>
              <a:t>OUNCIL</a:t>
            </a:r>
            <a:r>
              <a:rPr lang="en-US" sz="2700" spc="114" dirty="0" smtClean="0">
                <a:latin typeface="Myriad Pro"/>
                <a:cs typeface="Myriad Pro"/>
              </a:rPr>
              <a:t>)</a:t>
            </a:r>
            <a:r>
              <a:rPr lang="en-US" sz="2700" b="0" spc="114" dirty="0">
                <a:latin typeface="Myriad Pro"/>
                <a:cs typeface="Myriad Pro"/>
              </a:rPr>
              <a:t/>
            </a:r>
            <a:br>
              <a:rPr lang="en-US" sz="270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24552" y="6392387"/>
            <a:ext cx="11751928" cy="5001369"/>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 </a:t>
            </a:r>
            <a:r>
              <a:rPr lang="en-IN" sz="4000" dirty="0">
                <a:latin typeface="Constantia" panose="02030602050306030303" pitchFamily="18" charset="0"/>
              </a:rPr>
              <a:t>Employed as a Programme Officer with the School for Social Entrepreneurs India. She also oversees the company's communications. </a:t>
            </a:r>
          </a:p>
          <a:p>
            <a:pPr algn="just"/>
            <a:r>
              <a:rPr lang="en-IN" sz="4000" dirty="0">
                <a:latin typeface="Constantia" panose="02030602050306030303" pitchFamily="18" charset="0"/>
              </a:rPr>
              <a:t>Her vision of women's empowerment is of a future in India in which girls and women are free to pursue their ambitions and live for themselves. India, which promotes and encourages women's sense of self-worth</a:t>
            </a:r>
            <a:r>
              <a:rPr lang="en-IN" sz="4000" dirty="0" smtClean="0">
                <a:latin typeface="Constantia" panose="02030602050306030303" pitchFamily="18" charset="0"/>
              </a:rPr>
              <a:t>.</a:t>
            </a:r>
            <a:endParaRPr lang="en-IN" sz="4000" dirty="0">
              <a:latin typeface="Constantia" panose="02030602050306030303" pitchFamily="18" charset="0"/>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33</a:t>
            </a:fld>
            <a:endParaRPr lang="en-US"/>
          </a:p>
        </p:txBody>
      </p:sp>
      <p:pic>
        <p:nvPicPr>
          <p:cNvPr id="14" name="Picture 13" descr="A person smiling for the camera&#10;&#10;Description automatically generated with medium confidence">
            <a:extLst>
              <a:ext uri="{FF2B5EF4-FFF2-40B4-BE49-F238E27FC236}">
                <a16:creationId xmlns:a16="http://schemas.microsoft.com/office/drawing/2014/main" xmlns="" id="{80BFF1F7-9F79-E44B-AADF-0348ACDB5EF2}"/>
              </a:ext>
            </a:extLst>
          </p:cNvPr>
          <p:cNvPicPr>
            <a:picLocks noChangeAspect="1"/>
          </p:cNvPicPr>
          <p:nvPr/>
        </p:nvPicPr>
        <p:blipFill>
          <a:blip r:embed="rId4"/>
          <a:stretch>
            <a:fillRect/>
          </a:stretch>
        </p:blipFill>
        <p:spPr>
          <a:xfrm>
            <a:off x="12716508" y="4379222"/>
            <a:ext cx="6174740" cy="6531491"/>
          </a:xfrm>
          <a:prstGeom prst="rect">
            <a:avLst/>
          </a:prstGeom>
        </p:spPr>
      </p:pic>
    </p:spTree>
    <p:extLst>
      <p:ext uri="{BB962C8B-B14F-4D97-AF65-F5344CB8AC3E}">
        <p14:creationId xmlns:p14="http://schemas.microsoft.com/office/powerpoint/2010/main" val="19940274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8" y="854075"/>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Tripti</a:t>
            </a:r>
            <a:r>
              <a:rPr lang="en-US" sz="6600" spc="-135" dirty="0" smtClean="0">
                <a:solidFill>
                  <a:schemeClr val="tx1"/>
                </a:solidFill>
              </a:rPr>
              <a:t> Agrawal, Council Member</a:t>
            </a:r>
            <a:br>
              <a:rPr lang="en-US" sz="6600" spc="-135" dirty="0" smtClean="0">
                <a:solidFill>
                  <a:schemeClr val="tx1"/>
                </a:solidFill>
              </a:rPr>
            </a:br>
            <a:r>
              <a:rPr sz="2950" b="0" spc="240" dirty="0" smtClean="0">
                <a:latin typeface="Myriad Pro"/>
                <a:cs typeface="Myriad Pro"/>
              </a:rPr>
              <a:t> </a:t>
            </a:r>
            <a:r>
              <a:rPr lang="en-US" sz="2700" spc="240" dirty="0">
                <a:latin typeface="Myriad Pro"/>
                <a:cs typeface="Myriad Pro"/>
              </a:rPr>
              <a:t>S</a:t>
            </a:r>
            <a:r>
              <a:rPr lang="en-US" sz="2700" spc="240" dirty="0" smtClean="0">
                <a:latin typeface="Myriad Pro"/>
                <a:cs typeface="Myriad Pro"/>
              </a:rPr>
              <a:t>tate </a:t>
            </a:r>
            <a:r>
              <a:rPr lang="en-US" sz="2700" spc="240" dirty="0">
                <a:latin typeface="Myriad Pro"/>
                <a:cs typeface="Myriad Pro"/>
              </a:rPr>
              <a:t>C</a:t>
            </a:r>
            <a:r>
              <a:rPr lang="en-US" sz="2700" spc="240" dirty="0" smtClean="0">
                <a:latin typeface="Myriad Pro"/>
                <a:cs typeface="Myriad Pro"/>
              </a:rPr>
              <a:t>ouncil Member – Madhya Pradesh (YOUTH &amp; COMMUNITY EMPOWERMENT </a:t>
            </a:r>
            <a:r>
              <a:rPr sz="2700" spc="55" dirty="0" smtClean="0">
                <a:latin typeface="Myriad Pro"/>
                <a:cs typeface="Myriad Pro"/>
              </a:rPr>
              <a:t>C</a:t>
            </a:r>
            <a:r>
              <a:rPr sz="2700" spc="114" dirty="0" smtClean="0">
                <a:latin typeface="Myriad Pro"/>
                <a:cs typeface="Myriad Pro"/>
              </a:rPr>
              <a:t>OUNCIL</a:t>
            </a:r>
            <a:r>
              <a:rPr lang="en-US" sz="2700" spc="114" dirty="0" smtClean="0">
                <a:latin typeface="Myriad Pro"/>
                <a:cs typeface="Myriad Pro"/>
              </a:rPr>
              <a:t>)</a:t>
            </a:r>
            <a:r>
              <a:rPr lang="en-US" sz="2700" b="0" spc="114" dirty="0">
                <a:latin typeface="Myriad Pro"/>
                <a:cs typeface="Myriad Pro"/>
              </a:rPr>
              <a:t/>
            </a:r>
            <a:br>
              <a:rPr lang="en-US" sz="270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24552" y="6392387"/>
            <a:ext cx="11751928" cy="4385816"/>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 </a:t>
            </a:r>
            <a:r>
              <a:rPr lang="en-IN" sz="4000" dirty="0">
                <a:latin typeface="Constantia" panose="02030602050306030303" pitchFamily="18" charset="0"/>
              </a:rPr>
              <a:t>She is an active Social Worker and works at the </a:t>
            </a:r>
            <a:r>
              <a:rPr lang="en-IN" sz="4000" dirty="0" err="1" smtClean="0">
                <a:latin typeface="Constantia" panose="02030602050306030303" pitchFamily="18" charset="0"/>
              </a:rPr>
              <a:t>Shobha</a:t>
            </a:r>
            <a:r>
              <a:rPr lang="en-IN" sz="4000" dirty="0" smtClean="0">
                <a:latin typeface="Constantia" panose="02030602050306030303" pitchFamily="18" charset="0"/>
              </a:rPr>
              <a:t> Devi </a:t>
            </a:r>
            <a:r>
              <a:rPr lang="en-IN" sz="4000" dirty="0">
                <a:latin typeface="Constantia" panose="02030602050306030303" pitchFamily="18" charset="0"/>
              </a:rPr>
              <a:t>Committee (Family of Orphan Daughters) where they have adopted 75 orphan daughters and educated them, made them self-dependent, opened accounts in their names with INR 500/- in various banks for each. She has also gotten 24 daughters married so far and born all the expenses.</a:t>
            </a: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34</a:t>
            </a:fld>
            <a:endParaRPr lang="en-US"/>
          </a:p>
        </p:txBody>
      </p:sp>
      <p:pic>
        <p:nvPicPr>
          <p:cNvPr id="17" name="Picture 16" descr="A picture containing person, posing&#10;&#10;Description automatically generated">
            <a:extLst>
              <a:ext uri="{FF2B5EF4-FFF2-40B4-BE49-F238E27FC236}">
                <a16:creationId xmlns:a16="http://schemas.microsoft.com/office/drawing/2014/main" xmlns="" id="{78E0E6EE-7C4B-16F4-B91B-74CD95A2169C}"/>
              </a:ext>
            </a:extLst>
          </p:cNvPr>
          <p:cNvPicPr>
            <a:picLocks noChangeAspect="1"/>
          </p:cNvPicPr>
          <p:nvPr/>
        </p:nvPicPr>
        <p:blipFill>
          <a:blip r:embed="rId4"/>
          <a:stretch>
            <a:fillRect/>
          </a:stretch>
        </p:blipFill>
        <p:spPr>
          <a:xfrm>
            <a:off x="12699365" y="4375512"/>
            <a:ext cx="6191883" cy="6535202"/>
          </a:xfrm>
          <a:prstGeom prst="rect">
            <a:avLst/>
          </a:prstGeom>
        </p:spPr>
      </p:pic>
    </p:spTree>
    <p:extLst>
      <p:ext uri="{BB962C8B-B14F-4D97-AF65-F5344CB8AC3E}">
        <p14:creationId xmlns:p14="http://schemas.microsoft.com/office/powerpoint/2010/main" val="19316124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8" y="854075"/>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Neha</a:t>
            </a:r>
            <a:r>
              <a:rPr lang="en-US" sz="6600" spc="-135" dirty="0" smtClean="0">
                <a:solidFill>
                  <a:schemeClr val="tx1"/>
                </a:solidFill>
              </a:rPr>
              <a:t> </a:t>
            </a:r>
            <a:r>
              <a:rPr lang="en-US" sz="6600" spc="-135" dirty="0" err="1" smtClean="0">
                <a:solidFill>
                  <a:schemeClr val="tx1"/>
                </a:solidFill>
              </a:rPr>
              <a:t>Parihar</a:t>
            </a:r>
            <a:r>
              <a:rPr lang="en-US" sz="6600" spc="-135" dirty="0" smtClean="0">
                <a:solidFill>
                  <a:schemeClr val="tx1"/>
                </a:solidFill>
              </a:rPr>
              <a:t> Chauhan, Council Member</a:t>
            </a:r>
            <a:br>
              <a:rPr lang="en-US" sz="6600" spc="-135" dirty="0" smtClean="0">
                <a:solidFill>
                  <a:schemeClr val="tx1"/>
                </a:solidFill>
              </a:rPr>
            </a:br>
            <a:r>
              <a:rPr sz="2950" b="0" spc="240" dirty="0" smtClean="0">
                <a:latin typeface="Myriad Pro"/>
                <a:cs typeface="Myriad Pro"/>
              </a:rPr>
              <a:t> </a:t>
            </a:r>
            <a:r>
              <a:rPr lang="en-US" sz="2700" spc="240" dirty="0">
                <a:latin typeface="Myriad Pro"/>
                <a:cs typeface="Myriad Pro"/>
              </a:rPr>
              <a:t>S</a:t>
            </a:r>
            <a:r>
              <a:rPr lang="en-US" sz="2700" spc="240" dirty="0" smtClean="0">
                <a:latin typeface="Myriad Pro"/>
                <a:cs typeface="Myriad Pro"/>
              </a:rPr>
              <a:t>tate </a:t>
            </a:r>
            <a:r>
              <a:rPr lang="en-US" sz="2700" spc="240" dirty="0">
                <a:latin typeface="Myriad Pro"/>
                <a:cs typeface="Myriad Pro"/>
              </a:rPr>
              <a:t>C</a:t>
            </a:r>
            <a:r>
              <a:rPr lang="en-US" sz="2700" spc="240" dirty="0" smtClean="0">
                <a:latin typeface="Myriad Pro"/>
                <a:cs typeface="Myriad Pro"/>
              </a:rPr>
              <a:t>ouncil Member – Madhya Pradesh (YOUTH &amp; COMMUNITY EMPOWERMENT </a:t>
            </a:r>
            <a:r>
              <a:rPr sz="2700" spc="55" dirty="0" smtClean="0">
                <a:latin typeface="Myriad Pro"/>
                <a:cs typeface="Myriad Pro"/>
              </a:rPr>
              <a:t>C</a:t>
            </a:r>
            <a:r>
              <a:rPr sz="2700" spc="114" dirty="0" smtClean="0">
                <a:latin typeface="Myriad Pro"/>
                <a:cs typeface="Myriad Pro"/>
              </a:rPr>
              <a:t>OUNCIL</a:t>
            </a:r>
            <a:r>
              <a:rPr lang="en-US" sz="2700" spc="114" dirty="0" smtClean="0">
                <a:latin typeface="Myriad Pro"/>
                <a:cs typeface="Myriad Pro"/>
              </a:rPr>
              <a:t>)</a:t>
            </a:r>
            <a:r>
              <a:rPr lang="en-US" sz="2700" b="0" spc="114" dirty="0">
                <a:latin typeface="Myriad Pro"/>
                <a:cs typeface="Myriad Pro"/>
              </a:rPr>
              <a:t/>
            </a:r>
            <a:br>
              <a:rPr lang="en-US" sz="270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24552" y="6392387"/>
            <a:ext cx="11751928" cy="4385816"/>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 </a:t>
            </a:r>
            <a:r>
              <a:rPr lang="en-US" sz="4000" dirty="0">
                <a:latin typeface="Constantia" panose="02030602050306030303" pitchFamily="18" charset="0"/>
              </a:rPr>
              <a:t>She is an </a:t>
            </a:r>
            <a:r>
              <a:rPr lang="en-IN" sz="4000" dirty="0">
                <a:latin typeface="Constantia" panose="02030602050306030303" pitchFamily="18" charset="0"/>
                <a:ea typeface="Calibri" panose="020F0502020204030204" pitchFamily="34" charset="0"/>
                <a:cs typeface="Times New Roman" panose="02020603050405020304" pitchFamily="18" charset="0"/>
              </a:rPr>
              <a:t>Entrepreneur and looking after my family Pharmaceutical </a:t>
            </a:r>
            <a:r>
              <a:rPr lang="en-IN" sz="4000" dirty="0" smtClean="0">
                <a:latin typeface="Constantia" panose="02030602050306030303" pitchFamily="18" charset="0"/>
                <a:ea typeface="Calibri" panose="020F0502020204030204" pitchFamily="34" charset="0"/>
                <a:cs typeface="Times New Roman" panose="02020603050405020304" pitchFamily="18" charset="0"/>
              </a:rPr>
              <a:t>business. She </a:t>
            </a:r>
            <a:r>
              <a:rPr lang="en-IN" sz="4000" dirty="0">
                <a:latin typeface="Constantia" panose="02030602050306030303" pitchFamily="18" charset="0"/>
                <a:ea typeface="Calibri" panose="020F0502020204030204" pitchFamily="34" charset="0"/>
                <a:cs typeface="Times New Roman" panose="02020603050405020304" pitchFamily="18" charset="0"/>
              </a:rPr>
              <a:t>obtained B. Tech in Electronics &amp; Communication from Technocrats Institute of Technology affiliated from Rajeev Gandhi </a:t>
            </a:r>
            <a:r>
              <a:rPr lang="en-IN" sz="4000" dirty="0" err="1">
                <a:latin typeface="Constantia" panose="02030602050306030303" pitchFamily="18" charset="0"/>
                <a:ea typeface="Calibri" panose="020F0502020204030204" pitchFamily="34" charset="0"/>
                <a:cs typeface="Times New Roman" panose="02020603050405020304" pitchFamily="18" charset="0"/>
              </a:rPr>
              <a:t>Proudyogiki</a:t>
            </a:r>
            <a:r>
              <a:rPr lang="en-IN" sz="4000" dirty="0">
                <a:latin typeface="Constantia" panose="02030602050306030303" pitchFamily="18" charset="0"/>
                <a:ea typeface="Calibri" panose="020F0502020204030204" pitchFamily="34" charset="0"/>
                <a:cs typeface="Times New Roman" panose="02020603050405020304" pitchFamily="18" charset="0"/>
              </a:rPr>
              <a:t> </a:t>
            </a:r>
            <a:r>
              <a:rPr lang="en-IN" sz="4000" dirty="0" err="1">
                <a:latin typeface="Constantia" panose="02030602050306030303" pitchFamily="18" charset="0"/>
                <a:ea typeface="Calibri" panose="020F0502020204030204" pitchFamily="34" charset="0"/>
                <a:cs typeface="Times New Roman" panose="02020603050405020304" pitchFamily="18" charset="0"/>
              </a:rPr>
              <a:t>Vishwavidyalaya</a:t>
            </a:r>
            <a:r>
              <a:rPr lang="en-IN" sz="4000" dirty="0">
                <a:latin typeface="Constantia" panose="02030602050306030303" pitchFamily="18" charset="0"/>
                <a:ea typeface="Calibri" panose="020F0502020204030204" pitchFamily="34" charset="0"/>
                <a:cs typeface="Times New Roman" panose="02020603050405020304" pitchFamily="18" charset="0"/>
              </a:rPr>
              <a:t>, Bhopal, Madhya </a:t>
            </a:r>
            <a:r>
              <a:rPr lang="en-IN" sz="4000" dirty="0" smtClean="0">
                <a:latin typeface="Constantia" panose="02030602050306030303" pitchFamily="18" charset="0"/>
                <a:ea typeface="Calibri" panose="020F0502020204030204" pitchFamily="34" charset="0"/>
                <a:cs typeface="Times New Roman" panose="02020603050405020304" pitchFamily="18" charset="0"/>
              </a:rPr>
              <a:t>Pradesh. She </a:t>
            </a:r>
            <a:r>
              <a:rPr lang="en-IN" sz="4000" dirty="0">
                <a:latin typeface="Constantia" panose="02030602050306030303" pitchFamily="18" charset="0"/>
                <a:ea typeface="Calibri" panose="020F0502020204030204" pitchFamily="34" charset="0"/>
                <a:cs typeface="Times New Roman" panose="02020603050405020304" pitchFamily="18" charset="0"/>
              </a:rPr>
              <a:t>desires to help the elderly citizens, who are forced to leave their homes</a:t>
            </a:r>
            <a:r>
              <a:rPr lang="en-IN" sz="4000" dirty="0" smtClean="0">
                <a:latin typeface="Constantia" panose="02030602050306030303" pitchFamily="18" charset="0"/>
                <a:ea typeface="Calibri" panose="020F0502020204030204" pitchFamily="34" charset="0"/>
                <a:cs typeface="Times New Roman" panose="02020603050405020304" pitchFamily="18" charset="0"/>
              </a:rPr>
              <a:t>.</a:t>
            </a:r>
            <a:endParaRPr lang="en-IN" sz="4000" dirty="0">
              <a:latin typeface="Constantia" panose="02030602050306030303" pitchFamily="18" charset="0"/>
              <a:ea typeface="Calibri" panose="020F0502020204030204" pitchFamily="34" charset="0"/>
              <a:cs typeface="Times New Roman" panose="02020603050405020304" pitchFamily="18" charset="0"/>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35</a:t>
            </a:fld>
            <a:endParaRPr lang="en-US"/>
          </a:p>
        </p:txBody>
      </p:sp>
      <p:pic>
        <p:nvPicPr>
          <p:cNvPr id="14" name="Picture 13" descr="A person in a green dress&#10;&#10;Description automatically generated with medium confidence">
            <a:extLst>
              <a:ext uri="{FF2B5EF4-FFF2-40B4-BE49-F238E27FC236}">
                <a16:creationId xmlns:a16="http://schemas.microsoft.com/office/drawing/2014/main" xmlns="" id="{A6F45467-D7C6-AE4D-2C80-5E8A0ADB8656}"/>
              </a:ext>
            </a:extLst>
          </p:cNvPr>
          <p:cNvPicPr>
            <a:picLocks noChangeAspect="1"/>
          </p:cNvPicPr>
          <p:nvPr/>
        </p:nvPicPr>
        <p:blipFill>
          <a:blip r:embed="rId4"/>
          <a:stretch>
            <a:fillRect/>
          </a:stretch>
        </p:blipFill>
        <p:spPr>
          <a:xfrm>
            <a:off x="12713335" y="4387835"/>
            <a:ext cx="6177913" cy="6390368"/>
          </a:xfrm>
          <a:prstGeom prst="rect">
            <a:avLst/>
          </a:prstGeom>
        </p:spPr>
      </p:pic>
    </p:spTree>
    <p:extLst>
      <p:ext uri="{BB962C8B-B14F-4D97-AF65-F5344CB8AC3E}">
        <p14:creationId xmlns:p14="http://schemas.microsoft.com/office/powerpoint/2010/main" val="31488925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8" y="854075"/>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Monisha</a:t>
            </a:r>
            <a:r>
              <a:rPr lang="en-US" sz="6600" spc="-135" dirty="0" smtClean="0">
                <a:solidFill>
                  <a:schemeClr val="tx1"/>
                </a:solidFill>
              </a:rPr>
              <a:t> </a:t>
            </a:r>
            <a:r>
              <a:rPr lang="en-US" sz="6600" spc="-135" dirty="0" err="1" smtClean="0">
                <a:solidFill>
                  <a:schemeClr val="tx1"/>
                </a:solidFill>
              </a:rPr>
              <a:t>Kasturi</a:t>
            </a:r>
            <a:r>
              <a:rPr lang="en-US" sz="6600" spc="-135" dirty="0" smtClean="0">
                <a:solidFill>
                  <a:schemeClr val="tx1"/>
                </a:solidFill>
              </a:rPr>
              <a:t>, Council Member</a:t>
            </a:r>
            <a:br>
              <a:rPr lang="en-US" sz="6600" spc="-135" dirty="0" smtClean="0">
                <a:solidFill>
                  <a:schemeClr val="tx1"/>
                </a:solidFill>
              </a:rPr>
            </a:br>
            <a:r>
              <a:rPr sz="2950" b="0" spc="240" dirty="0" smtClean="0">
                <a:latin typeface="Myriad Pro"/>
                <a:cs typeface="Myriad Pro"/>
              </a:rPr>
              <a:t> </a:t>
            </a:r>
            <a:r>
              <a:rPr lang="en-US" sz="2700" spc="240" dirty="0">
                <a:latin typeface="Myriad Pro"/>
                <a:cs typeface="Myriad Pro"/>
              </a:rPr>
              <a:t>S</a:t>
            </a:r>
            <a:r>
              <a:rPr lang="en-US" sz="2700" spc="240" dirty="0" smtClean="0">
                <a:latin typeface="Myriad Pro"/>
                <a:cs typeface="Myriad Pro"/>
              </a:rPr>
              <a:t>tate </a:t>
            </a:r>
            <a:r>
              <a:rPr lang="en-US" sz="2700" spc="240" dirty="0">
                <a:latin typeface="Myriad Pro"/>
                <a:cs typeface="Myriad Pro"/>
              </a:rPr>
              <a:t>C</a:t>
            </a:r>
            <a:r>
              <a:rPr lang="en-US" sz="2700" spc="240" dirty="0" smtClean="0">
                <a:latin typeface="Myriad Pro"/>
                <a:cs typeface="Myriad Pro"/>
              </a:rPr>
              <a:t>ouncil Member – Madhya Pradesh (YOUTH &amp; COMMUNITY EMPOWERMENT </a:t>
            </a:r>
            <a:r>
              <a:rPr sz="2700" spc="55" dirty="0" smtClean="0">
                <a:latin typeface="Myriad Pro"/>
                <a:cs typeface="Myriad Pro"/>
              </a:rPr>
              <a:t>C</a:t>
            </a:r>
            <a:r>
              <a:rPr sz="2700" spc="114" dirty="0" smtClean="0">
                <a:latin typeface="Myriad Pro"/>
                <a:cs typeface="Myriad Pro"/>
              </a:rPr>
              <a:t>OUNCIL</a:t>
            </a:r>
            <a:r>
              <a:rPr lang="en-US" sz="2700" spc="114" dirty="0" smtClean="0">
                <a:latin typeface="Myriad Pro"/>
                <a:cs typeface="Myriad Pro"/>
              </a:rPr>
              <a:t>)</a:t>
            </a:r>
            <a:r>
              <a:rPr lang="en-US" sz="2700" b="0" spc="114" dirty="0">
                <a:latin typeface="Myriad Pro"/>
                <a:cs typeface="Myriad Pro"/>
              </a:rPr>
              <a:t/>
            </a:r>
            <a:br>
              <a:rPr lang="en-US" sz="270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24552" y="6392387"/>
            <a:ext cx="11751928" cy="4785926"/>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a:t>
            </a:r>
            <a:r>
              <a:rPr lang="en-IN" sz="3800" dirty="0">
                <a:latin typeface="Constantia" panose="02030602050306030303" pitchFamily="18" charset="0"/>
              </a:rPr>
              <a:t>Advocate at High Court of Madhya Pradesh, Bench at Indore, National Company Law Tribunal, Bench at Indore and District Courts at Bhopal &amp; Indore, </a:t>
            </a:r>
            <a:r>
              <a:rPr lang="en-IN" sz="3800" dirty="0" smtClean="0">
                <a:latin typeface="Constantia" panose="02030602050306030303" pitchFamily="18" charset="0"/>
              </a:rPr>
              <a:t>M.P. Her </a:t>
            </a:r>
            <a:r>
              <a:rPr lang="en-IN" sz="3800" dirty="0">
                <a:latin typeface="Constantia" panose="02030602050306030303" pitchFamily="18" charset="0"/>
              </a:rPr>
              <a:t>idea of entrepreneurship revolves around recognising opportunities and generating creative and innovative ideas. She is also a firm believer of women empowerment and supports it as she feels every woman should have the ability to make her own </a:t>
            </a:r>
            <a:r>
              <a:rPr lang="en-IN" sz="3800" dirty="0" smtClean="0">
                <a:latin typeface="Constantia" panose="02030602050306030303" pitchFamily="18" charset="0"/>
              </a:rPr>
              <a:t>choices.</a:t>
            </a:r>
            <a:endParaRPr lang="en-IN" sz="3800" dirty="0">
              <a:latin typeface="Constantia" panose="02030602050306030303" pitchFamily="18" charset="0"/>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36</a:t>
            </a:fld>
            <a:endParaRPr lang="en-US"/>
          </a:p>
        </p:txBody>
      </p:sp>
      <p:pic>
        <p:nvPicPr>
          <p:cNvPr id="18" name="Picture 17">
            <a:extLst>
              <a:ext uri="{FF2B5EF4-FFF2-40B4-BE49-F238E27FC236}">
                <a16:creationId xmlns:a16="http://schemas.microsoft.com/office/drawing/2014/main" xmlns="" id="{14CEE9A6-F843-7BB7-EBE0-76B81BCE100D}"/>
              </a:ext>
            </a:extLst>
          </p:cNvPr>
          <p:cNvPicPr>
            <a:picLocks noChangeAspect="1"/>
          </p:cNvPicPr>
          <p:nvPr/>
        </p:nvPicPr>
        <p:blipFill>
          <a:blip r:embed="rId4"/>
          <a:stretch>
            <a:fillRect/>
          </a:stretch>
        </p:blipFill>
        <p:spPr>
          <a:xfrm>
            <a:off x="12676504" y="4474499"/>
            <a:ext cx="6214743" cy="6514176"/>
          </a:xfrm>
          <a:prstGeom prst="rect">
            <a:avLst/>
          </a:prstGeom>
        </p:spPr>
      </p:pic>
    </p:spTree>
    <p:extLst>
      <p:ext uri="{BB962C8B-B14F-4D97-AF65-F5344CB8AC3E}">
        <p14:creationId xmlns:p14="http://schemas.microsoft.com/office/powerpoint/2010/main" val="27430789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8" y="854075"/>
            <a:ext cx="18364200" cy="4267280"/>
          </a:xfrm>
          <a:prstGeom prst="rect">
            <a:avLst/>
          </a:prstGeom>
        </p:spPr>
        <p:txBody>
          <a:bodyPr vert="horz" wrap="square" lIns="0" tIns="1101810" rIns="0" bIns="0" rtlCol="0">
            <a:spAutoFit/>
          </a:bodyPr>
          <a:lstStyle/>
          <a:p>
            <a:pPr marL="307340" algn="ctr">
              <a:lnSpc>
                <a:spcPts val="8150"/>
              </a:lnSpc>
            </a:pPr>
            <a:r>
              <a:rPr lang="en-US" sz="6600" spc="-135" dirty="0" smtClean="0">
                <a:solidFill>
                  <a:schemeClr val="tx1"/>
                </a:solidFill>
              </a:rPr>
              <a:t>Krishna </a:t>
            </a:r>
            <a:r>
              <a:rPr lang="en-US" sz="6600" spc="-135" dirty="0" err="1" smtClean="0">
                <a:solidFill>
                  <a:schemeClr val="tx1"/>
                </a:solidFill>
              </a:rPr>
              <a:t>Bajpai</a:t>
            </a:r>
            <a:r>
              <a:rPr lang="en-US" sz="6600" spc="-135" dirty="0" smtClean="0">
                <a:solidFill>
                  <a:schemeClr val="tx1"/>
                </a:solidFill>
              </a:rPr>
              <a:t> Chauhan, Council Member</a:t>
            </a:r>
            <a:br>
              <a:rPr lang="en-US" sz="6600" spc="-135" dirty="0" smtClean="0">
                <a:solidFill>
                  <a:schemeClr val="tx1"/>
                </a:solidFill>
              </a:rPr>
            </a:br>
            <a:r>
              <a:rPr sz="2950" b="0" spc="240" dirty="0" smtClean="0">
                <a:latin typeface="Myriad Pro"/>
                <a:cs typeface="Myriad Pro"/>
              </a:rPr>
              <a:t> </a:t>
            </a:r>
            <a:r>
              <a:rPr lang="en-US" sz="2700" spc="240" dirty="0">
                <a:latin typeface="Myriad Pro"/>
                <a:cs typeface="Myriad Pro"/>
              </a:rPr>
              <a:t>S</a:t>
            </a:r>
            <a:r>
              <a:rPr lang="en-US" sz="2700" spc="240" dirty="0" smtClean="0">
                <a:latin typeface="Myriad Pro"/>
                <a:cs typeface="Myriad Pro"/>
              </a:rPr>
              <a:t>tate </a:t>
            </a:r>
            <a:r>
              <a:rPr lang="en-US" sz="2700" spc="240" dirty="0">
                <a:latin typeface="Myriad Pro"/>
                <a:cs typeface="Myriad Pro"/>
              </a:rPr>
              <a:t>C</a:t>
            </a:r>
            <a:r>
              <a:rPr lang="en-US" sz="2700" spc="240" dirty="0" smtClean="0">
                <a:latin typeface="Myriad Pro"/>
                <a:cs typeface="Myriad Pro"/>
              </a:rPr>
              <a:t>ouncil Member – Madhya Pradesh (YOUTH &amp; COMMUNITY EMPOWERMENT </a:t>
            </a:r>
            <a:r>
              <a:rPr sz="2700" spc="55" dirty="0" smtClean="0">
                <a:latin typeface="Myriad Pro"/>
                <a:cs typeface="Myriad Pro"/>
              </a:rPr>
              <a:t>C</a:t>
            </a:r>
            <a:r>
              <a:rPr sz="2700" spc="114" dirty="0" smtClean="0">
                <a:latin typeface="Myriad Pro"/>
                <a:cs typeface="Myriad Pro"/>
              </a:rPr>
              <a:t>OUNCIL</a:t>
            </a:r>
            <a:r>
              <a:rPr lang="en-US" sz="2700" spc="114" dirty="0" smtClean="0">
                <a:latin typeface="Myriad Pro"/>
                <a:cs typeface="Myriad Pro"/>
              </a:rPr>
              <a:t>)</a:t>
            </a:r>
            <a:r>
              <a:rPr lang="en-US" sz="2700" b="0" spc="114" dirty="0">
                <a:latin typeface="Myriad Pro"/>
                <a:cs typeface="Myriad Pro"/>
              </a:rPr>
              <a:t/>
            </a:r>
            <a:br>
              <a:rPr lang="en-US" sz="270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24552" y="6392387"/>
            <a:ext cx="11751928" cy="4693593"/>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 </a:t>
            </a:r>
            <a:r>
              <a:rPr lang="en-US" sz="4300" spc="25" dirty="0" smtClean="0">
                <a:latin typeface="Constantia" panose="02030602050306030303" pitchFamily="18" charset="0"/>
                <a:cs typeface="Garamond"/>
              </a:rPr>
              <a:t>Ms. Krishna </a:t>
            </a:r>
            <a:r>
              <a:rPr lang="en-US" sz="4300" spc="25" dirty="0" err="1" smtClean="0">
                <a:latin typeface="Constantia" panose="02030602050306030303" pitchFamily="18" charset="0"/>
                <a:cs typeface="Garamond"/>
              </a:rPr>
              <a:t>Bajpai</a:t>
            </a:r>
            <a:r>
              <a:rPr lang="en-US" sz="4300" spc="25" dirty="0" smtClean="0">
                <a:latin typeface="Constantia" panose="02030602050306030303" pitchFamily="18" charset="0"/>
                <a:cs typeface="Garamond"/>
              </a:rPr>
              <a:t> Chauhan is a </a:t>
            </a:r>
            <a:r>
              <a:rPr lang="en-US" sz="4300" dirty="0" smtClean="0">
                <a:latin typeface="Constantia" panose="02030602050306030303" pitchFamily="18" charset="0"/>
              </a:rPr>
              <a:t>Makeup </a:t>
            </a:r>
            <a:r>
              <a:rPr lang="en-US" sz="4300" dirty="0">
                <a:latin typeface="Constantia" panose="02030602050306030303" pitchFamily="18" charset="0"/>
              </a:rPr>
              <a:t>Artist </a:t>
            </a:r>
            <a:r>
              <a:rPr lang="en-US" sz="4300" dirty="0" smtClean="0">
                <a:latin typeface="Constantia" panose="02030602050306030303" pitchFamily="18" charset="0"/>
              </a:rPr>
              <a:t>by profession. She is Self Employed. Her </a:t>
            </a:r>
            <a:r>
              <a:rPr lang="en-US" sz="4300" dirty="0">
                <a:latin typeface="Constantia" panose="02030602050306030303" pitchFamily="18" charset="0"/>
              </a:rPr>
              <a:t>idea of Women Empowerment is Women promoting women, educating them, working with women as much as possible and giving them the rights to enable women make choices/decisions.</a:t>
            </a:r>
          </a:p>
          <a:p>
            <a:pPr algn="just"/>
            <a:endParaRPr lang="en-US" sz="4500" b="1" spc="25" dirty="0" smtClean="0">
              <a:latin typeface="Constantia" panose="02030602050306030303" pitchFamily="18"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37</a:t>
            </a:fld>
            <a:endParaRPr lang="en-US"/>
          </a:p>
        </p:txBody>
      </p:sp>
      <p:pic>
        <p:nvPicPr>
          <p:cNvPr id="17" name="Picture 16" descr="A person smiling at the camera&#10;&#10;Description automatically generated with medium confidence">
            <a:extLst>
              <a:ext uri="{FF2B5EF4-FFF2-40B4-BE49-F238E27FC236}">
                <a16:creationId xmlns:a16="http://schemas.microsoft.com/office/drawing/2014/main" xmlns="" id="{D9227956-3354-1F3A-DB31-42CB6FDDD684}"/>
              </a:ext>
            </a:extLst>
          </p:cNvPr>
          <p:cNvPicPr>
            <a:picLocks noChangeAspect="1"/>
          </p:cNvPicPr>
          <p:nvPr/>
        </p:nvPicPr>
        <p:blipFill>
          <a:blip r:embed="rId4"/>
          <a:stretch>
            <a:fillRect/>
          </a:stretch>
        </p:blipFill>
        <p:spPr>
          <a:xfrm>
            <a:off x="12713334" y="4397564"/>
            <a:ext cx="6177913" cy="6513150"/>
          </a:xfrm>
          <a:prstGeom prst="rect">
            <a:avLst/>
          </a:prstGeom>
        </p:spPr>
      </p:pic>
    </p:spTree>
    <p:extLst>
      <p:ext uri="{BB962C8B-B14F-4D97-AF65-F5344CB8AC3E}">
        <p14:creationId xmlns:p14="http://schemas.microsoft.com/office/powerpoint/2010/main" val="30831319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8" y="854075"/>
            <a:ext cx="18364200" cy="4267280"/>
          </a:xfrm>
          <a:prstGeom prst="rect">
            <a:avLst/>
          </a:prstGeom>
        </p:spPr>
        <p:txBody>
          <a:bodyPr vert="horz" wrap="square" lIns="0" tIns="1101810" rIns="0" bIns="0" rtlCol="0">
            <a:spAutoFit/>
          </a:bodyPr>
          <a:lstStyle/>
          <a:p>
            <a:pPr marL="307340" algn="ctr">
              <a:lnSpc>
                <a:spcPts val="8150"/>
              </a:lnSpc>
            </a:pPr>
            <a:r>
              <a:rPr lang="en-US" sz="6600" spc="-135" dirty="0" smtClean="0">
                <a:solidFill>
                  <a:schemeClr val="tx1"/>
                </a:solidFill>
              </a:rPr>
              <a:t>Anita Gupta, Council Member</a:t>
            </a:r>
            <a:br>
              <a:rPr lang="en-US" sz="6600" spc="-135" dirty="0" smtClean="0">
                <a:solidFill>
                  <a:schemeClr val="tx1"/>
                </a:solidFill>
              </a:rPr>
            </a:br>
            <a:r>
              <a:rPr sz="2950" b="0" spc="240" dirty="0" smtClean="0">
                <a:latin typeface="Myriad Pro"/>
                <a:cs typeface="Myriad Pro"/>
              </a:rPr>
              <a:t> </a:t>
            </a:r>
            <a:r>
              <a:rPr lang="en-US" sz="2700" spc="240" dirty="0">
                <a:latin typeface="Myriad Pro"/>
                <a:cs typeface="Myriad Pro"/>
              </a:rPr>
              <a:t>S</a:t>
            </a:r>
            <a:r>
              <a:rPr lang="en-US" sz="2700" spc="240" dirty="0" smtClean="0">
                <a:latin typeface="Myriad Pro"/>
                <a:cs typeface="Myriad Pro"/>
              </a:rPr>
              <a:t>tate </a:t>
            </a:r>
            <a:r>
              <a:rPr lang="en-US" sz="2700" spc="240" dirty="0">
                <a:latin typeface="Myriad Pro"/>
                <a:cs typeface="Myriad Pro"/>
              </a:rPr>
              <a:t>C</a:t>
            </a:r>
            <a:r>
              <a:rPr lang="en-US" sz="2700" spc="240" dirty="0" smtClean="0">
                <a:latin typeface="Myriad Pro"/>
                <a:cs typeface="Myriad Pro"/>
              </a:rPr>
              <a:t>ouncil Member – Madhya Pradesh (YOUTH &amp; COMMUNITY EMPOWERMENT </a:t>
            </a:r>
            <a:r>
              <a:rPr sz="2700" spc="55" dirty="0" smtClean="0">
                <a:latin typeface="Myriad Pro"/>
                <a:cs typeface="Myriad Pro"/>
              </a:rPr>
              <a:t>C</a:t>
            </a:r>
            <a:r>
              <a:rPr sz="2700" spc="114" dirty="0" smtClean="0">
                <a:latin typeface="Myriad Pro"/>
                <a:cs typeface="Myriad Pro"/>
              </a:rPr>
              <a:t>OUNCIL</a:t>
            </a:r>
            <a:r>
              <a:rPr lang="en-US" sz="2700" spc="114" dirty="0" smtClean="0">
                <a:latin typeface="Myriad Pro"/>
                <a:cs typeface="Myriad Pro"/>
              </a:rPr>
              <a:t>)</a:t>
            </a:r>
            <a:r>
              <a:rPr lang="en-US" sz="2700" b="0" spc="114" dirty="0">
                <a:latin typeface="Myriad Pro"/>
                <a:cs typeface="Myriad Pro"/>
              </a:rPr>
              <a:t/>
            </a:r>
            <a:br>
              <a:rPr lang="en-US" sz="270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24552" y="6392387"/>
            <a:ext cx="11751928" cy="5432256"/>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a:t>
            </a:r>
            <a:r>
              <a:rPr lang="en-IN" sz="4400" b="1" dirty="0">
                <a:latin typeface="Book Antiqua" panose="02040602050305030304" pitchFamily="18" charset="0"/>
              </a:rPr>
              <a:t> </a:t>
            </a:r>
            <a:r>
              <a:rPr lang="en-IN" sz="4400" dirty="0" smtClean="0">
                <a:latin typeface="Constantia" panose="02030602050306030303" pitchFamily="18" charset="0"/>
              </a:rPr>
              <a:t>Anita Gupta is a </a:t>
            </a:r>
            <a:r>
              <a:rPr lang="en-US" sz="4400" dirty="0" smtClean="0">
                <a:latin typeface="Constantia" panose="02030602050306030303" pitchFamily="18" charset="0"/>
              </a:rPr>
              <a:t>Government </a:t>
            </a:r>
            <a:r>
              <a:rPr lang="en-US" sz="4400" dirty="0" err="1">
                <a:latin typeface="Constantia" panose="02030602050306030303" pitchFamily="18" charset="0"/>
              </a:rPr>
              <a:t>Prathmik</a:t>
            </a:r>
            <a:r>
              <a:rPr lang="en-US" sz="4400" dirty="0">
                <a:latin typeface="Constantia" panose="02030602050306030303" pitchFamily="18" charset="0"/>
              </a:rPr>
              <a:t> </a:t>
            </a:r>
            <a:r>
              <a:rPr lang="en-US" sz="4400" dirty="0" err="1" smtClean="0">
                <a:latin typeface="Constantia" panose="02030602050306030303" pitchFamily="18" charset="0"/>
              </a:rPr>
              <a:t>Shikshak</a:t>
            </a:r>
            <a:r>
              <a:rPr lang="en-US" sz="4400" dirty="0" smtClean="0">
                <a:latin typeface="Constantia" panose="02030602050306030303" pitchFamily="18" charset="0"/>
              </a:rPr>
              <a:t> (Teacher). </a:t>
            </a:r>
            <a:r>
              <a:rPr lang="en-IN" sz="4400" dirty="0" smtClean="0">
                <a:latin typeface="Constantia" panose="02030602050306030303" pitchFamily="18" charset="0"/>
              </a:rPr>
              <a:t>She </a:t>
            </a:r>
            <a:r>
              <a:rPr lang="en-IN" sz="4400" dirty="0">
                <a:latin typeface="Constantia" panose="02030602050306030303" pitchFamily="18" charset="0"/>
              </a:rPr>
              <a:t>believes that the root cause all the problems for women is improper and incomplete education at the threshold and she vows to make the education system better for the overall development of girl children at large.</a:t>
            </a:r>
          </a:p>
          <a:p>
            <a:pPr algn="just"/>
            <a:endParaRPr lang="en-US" sz="4300" dirty="0">
              <a:latin typeface="Constantia" panose="02030602050306030303" pitchFamily="18" charset="0"/>
            </a:endParaRPr>
          </a:p>
          <a:p>
            <a:pPr algn="just"/>
            <a:endParaRPr lang="en-US" sz="4500" b="1" spc="25" dirty="0" smtClean="0">
              <a:latin typeface="Constantia" panose="02030602050306030303" pitchFamily="18"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38</a:t>
            </a:fld>
            <a:endParaRPr lang="en-US"/>
          </a:p>
        </p:txBody>
      </p:sp>
      <p:pic>
        <p:nvPicPr>
          <p:cNvPr id="14" name="Picture 13" descr="A person in a red dress&#10;&#10;Description automatically generated with low confidence">
            <a:extLst>
              <a:ext uri="{FF2B5EF4-FFF2-40B4-BE49-F238E27FC236}">
                <a16:creationId xmlns:a16="http://schemas.microsoft.com/office/drawing/2014/main" xmlns="" id="{6707342F-CD07-7660-5BC2-48CF083B23A6}"/>
              </a:ext>
            </a:extLst>
          </p:cNvPr>
          <p:cNvPicPr>
            <a:picLocks noChangeAspect="1"/>
          </p:cNvPicPr>
          <p:nvPr/>
        </p:nvPicPr>
        <p:blipFill>
          <a:blip r:embed="rId4"/>
          <a:stretch>
            <a:fillRect/>
          </a:stretch>
        </p:blipFill>
        <p:spPr>
          <a:xfrm>
            <a:off x="12663042" y="4375339"/>
            <a:ext cx="6228205" cy="6535375"/>
          </a:xfrm>
          <a:prstGeom prst="rect">
            <a:avLst/>
          </a:prstGeom>
        </p:spPr>
      </p:pic>
    </p:spTree>
    <p:extLst>
      <p:ext uri="{BB962C8B-B14F-4D97-AF65-F5344CB8AC3E}">
        <p14:creationId xmlns:p14="http://schemas.microsoft.com/office/powerpoint/2010/main" val="9381397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8" y="854075"/>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Stuti</a:t>
            </a:r>
            <a:r>
              <a:rPr lang="en-US" sz="6600" spc="-135" dirty="0" smtClean="0">
                <a:solidFill>
                  <a:schemeClr val="tx1"/>
                </a:solidFill>
              </a:rPr>
              <a:t> </a:t>
            </a:r>
            <a:r>
              <a:rPr lang="en-US" sz="6600" spc="-135" dirty="0" err="1" smtClean="0">
                <a:solidFill>
                  <a:schemeClr val="tx1"/>
                </a:solidFill>
              </a:rPr>
              <a:t>Bhadauria</a:t>
            </a:r>
            <a:r>
              <a:rPr lang="en-US" sz="6600" spc="-135" dirty="0" smtClean="0">
                <a:solidFill>
                  <a:schemeClr val="tx1"/>
                </a:solidFill>
              </a:rPr>
              <a:t>, Council Member</a:t>
            </a:r>
            <a:br>
              <a:rPr lang="en-US" sz="6600" spc="-135" dirty="0" smtClean="0">
                <a:solidFill>
                  <a:schemeClr val="tx1"/>
                </a:solidFill>
              </a:rPr>
            </a:br>
            <a:r>
              <a:rPr sz="2950" b="0" spc="240" dirty="0" smtClean="0">
                <a:latin typeface="Myriad Pro"/>
                <a:cs typeface="Myriad Pro"/>
              </a:rPr>
              <a:t> </a:t>
            </a:r>
            <a:r>
              <a:rPr lang="en-US" sz="2700" spc="240" dirty="0">
                <a:latin typeface="Myriad Pro"/>
                <a:cs typeface="Myriad Pro"/>
              </a:rPr>
              <a:t>S</a:t>
            </a:r>
            <a:r>
              <a:rPr lang="en-US" sz="2700" spc="240" dirty="0" smtClean="0">
                <a:latin typeface="Myriad Pro"/>
                <a:cs typeface="Myriad Pro"/>
              </a:rPr>
              <a:t>tate </a:t>
            </a:r>
            <a:r>
              <a:rPr lang="en-US" sz="2700" spc="240" dirty="0">
                <a:latin typeface="Myriad Pro"/>
                <a:cs typeface="Myriad Pro"/>
              </a:rPr>
              <a:t>C</a:t>
            </a:r>
            <a:r>
              <a:rPr lang="en-US" sz="2700" spc="240" dirty="0" smtClean="0">
                <a:latin typeface="Myriad Pro"/>
                <a:cs typeface="Myriad Pro"/>
              </a:rPr>
              <a:t>ouncil Member – Madhya Pradesh (YOUTH &amp; COMMUNITY EMPOWERMENT </a:t>
            </a:r>
            <a:r>
              <a:rPr sz="2700" spc="55" dirty="0" smtClean="0">
                <a:latin typeface="Myriad Pro"/>
                <a:cs typeface="Myriad Pro"/>
              </a:rPr>
              <a:t>C</a:t>
            </a:r>
            <a:r>
              <a:rPr sz="2700" spc="114" dirty="0" smtClean="0">
                <a:latin typeface="Myriad Pro"/>
                <a:cs typeface="Myriad Pro"/>
              </a:rPr>
              <a:t>OUNCIL</a:t>
            </a:r>
            <a:r>
              <a:rPr lang="en-US" sz="2700" spc="114" dirty="0" smtClean="0">
                <a:latin typeface="Myriad Pro"/>
                <a:cs typeface="Myriad Pro"/>
              </a:rPr>
              <a:t>)</a:t>
            </a:r>
            <a:r>
              <a:rPr lang="en-US" sz="2700" b="0" spc="114" dirty="0">
                <a:latin typeface="Myriad Pro"/>
                <a:cs typeface="Myriad Pro"/>
              </a:rPr>
              <a:t/>
            </a:r>
            <a:br>
              <a:rPr lang="en-US" sz="270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24552" y="6392387"/>
            <a:ext cx="11751928" cy="4385816"/>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a:t>
            </a:r>
            <a:r>
              <a:rPr lang="en-US" sz="4000" dirty="0">
                <a:latin typeface="Constantia" panose="02030602050306030303" pitchFamily="18" charset="0"/>
              </a:rPr>
              <a:t>Co-Founder at Superior Fitness Gym at Bhopal, being the Central India’s First Personal Training Studio. </a:t>
            </a:r>
            <a:r>
              <a:rPr lang="en-US" sz="4000" dirty="0" smtClean="0">
                <a:latin typeface="Constantia" panose="02030602050306030303" pitchFamily="18" charset="0"/>
              </a:rPr>
              <a:t>She </a:t>
            </a:r>
            <a:r>
              <a:rPr lang="en-US" sz="4000" dirty="0">
                <a:latin typeface="Constantia" panose="02030602050306030303" pitchFamily="18" charset="0"/>
              </a:rPr>
              <a:t>is an entrepreneur in fitness education, training and academia. Her vision of women empowerment is to develop better opportunities for every generation of women and help them get rid of mental shackles placed by themselves and the society</a:t>
            </a:r>
            <a:r>
              <a:rPr lang="en-US" sz="4000" dirty="0" smtClean="0">
                <a:latin typeface="Constantia" panose="02030602050306030303" pitchFamily="18" charset="0"/>
              </a:rPr>
              <a:t>.</a:t>
            </a:r>
            <a:endParaRPr lang="en-US" sz="4000" b="1" spc="25" dirty="0" smtClean="0">
              <a:latin typeface="Constantia" panose="02030602050306030303" pitchFamily="18"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39</a:t>
            </a:fld>
            <a:endParaRPr lang="en-US"/>
          </a:p>
        </p:txBody>
      </p:sp>
      <p:pic>
        <p:nvPicPr>
          <p:cNvPr id="17" name="Picture 16" descr="A person sitting on a train&#10;&#10;Description automatically generated with low confidence">
            <a:extLst>
              <a:ext uri="{FF2B5EF4-FFF2-40B4-BE49-F238E27FC236}">
                <a16:creationId xmlns:a16="http://schemas.microsoft.com/office/drawing/2014/main" xmlns="" id="{2767AA60-3B8A-3D3D-79A7-DC4E3D66D302}"/>
              </a:ext>
            </a:extLst>
          </p:cNvPr>
          <p:cNvPicPr>
            <a:picLocks noChangeAspect="1"/>
          </p:cNvPicPr>
          <p:nvPr/>
        </p:nvPicPr>
        <p:blipFill>
          <a:blip r:embed="rId4"/>
          <a:stretch>
            <a:fillRect/>
          </a:stretch>
        </p:blipFill>
        <p:spPr>
          <a:xfrm>
            <a:off x="12663043" y="4371360"/>
            <a:ext cx="6228205" cy="6539354"/>
          </a:xfrm>
          <a:prstGeom prst="rect">
            <a:avLst/>
          </a:prstGeom>
        </p:spPr>
      </p:pic>
    </p:spTree>
    <p:extLst>
      <p:ext uri="{BB962C8B-B14F-4D97-AF65-F5344CB8AC3E}">
        <p14:creationId xmlns:p14="http://schemas.microsoft.com/office/powerpoint/2010/main" val="19660156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50" y="753262"/>
            <a:ext cx="18364200" cy="4100760"/>
          </a:xfrm>
          <a:prstGeom prst="rect">
            <a:avLst/>
          </a:prstGeom>
        </p:spPr>
        <p:txBody>
          <a:bodyPr vert="horz" wrap="square" lIns="0" tIns="1101810" rIns="0" bIns="0" rtlCol="0">
            <a:spAutoFit/>
          </a:bodyPr>
          <a:lstStyle/>
          <a:p>
            <a:pPr marL="307340" algn="ctr">
              <a:lnSpc>
                <a:spcPts val="8150"/>
              </a:lnSpc>
            </a:pPr>
            <a:r>
              <a:rPr lang="en-US" sz="5500" spc="-135" dirty="0" smtClean="0">
                <a:solidFill>
                  <a:schemeClr val="tx1"/>
                </a:solidFill>
              </a:rPr>
              <a:t>Dr. </a:t>
            </a:r>
            <a:r>
              <a:rPr lang="en-US" sz="5500" spc="-135" dirty="0" err="1" smtClean="0">
                <a:solidFill>
                  <a:schemeClr val="tx1"/>
                </a:solidFill>
              </a:rPr>
              <a:t>Harbeen</a:t>
            </a:r>
            <a:r>
              <a:rPr lang="en-US" sz="5500" spc="-135" dirty="0" smtClean="0">
                <a:solidFill>
                  <a:schemeClr val="tx1"/>
                </a:solidFill>
              </a:rPr>
              <a:t> Arora, Founder &amp; National President - WICCI</a:t>
            </a:r>
            <a:r>
              <a:rPr lang="en-US" sz="5500" spc="-135" dirty="0" smtClean="0">
                <a:solidFill>
                  <a:schemeClr val="bg1"/>
                </a:solidFill>
              </a:rPr>
              <a:t/>
            </a:r>
            <a:br>
              <a:rPr lang="en-US" sz="5500" spc="-135" dirty="0" smtClean="0">
                <a:solidFill>
                  <a:schemeClr val="bg1"/>
                </a:solidFill>
              </a:rPr>
            </a:br>
            <a:r>
              <a:rPr sz="2950" b="0" spc="240" dirty="0" smtClean="0">
                <a:latin typeface="Myriad Pro"/>
                <a:cs typeface="Myriad Pro"/>
              </a:rPr>
              <a:t> </a:t>
            </a:r>
            <a:r>
              <a:rPr lang="en-US" sz="2950" spc="240" dirty="0" smtClean="0">
                <a:latin typeface="Myriad Pro"/>
                <a:cs typeface="Myriad Pro"/>
              </a:rPr>
              <a:t>Founder President (WOMEN’S INDIAN CHAMBER OF COMMERCE &amp; INDUSTRY</a:t>
            </a:r>
            <a:r>
              <a:rPr lang="en-US" sz="2950" spc="114" dirty="0" smtClean="0">
                <a:latin typeface="Myriad Pro"/>
                <a:cs typeface="Myriad Pro"/>
              </a:rPr>
              <a:t>)</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695835" y="4854022"/>
            <a:ext cx="11830937" cy="6571030"/>
          </a:xfrm>
          <a:prstGeom prst="rect">
            <a:avLst/>
          </a:prstGeom>
        </p:spPr>
        <p:txBody>
          <a:bodyPr vert="horz" wrap="square" lIns="0" tIns="0" rIns="0" bIns="0" rtlCol="0">
            <a:spAutoFit/>
          </a:bodyPr>
          <a:lstStyle/>
          <a:p>
            <a:pPr algn="just"/>
            <a:r>
              <a:rPr lang="en-IN" sz="3500" b="1" dirty="0" err="1" smtClean="0">
                <a:latin typeface="Constantia" panose="02030602050306030303" pitchFamily="18" charset="0"/>
              </a:rPr>
              <a:t>Dr.</a:t>
            </a:r>
            <a:r>
              <a:rPr lang="en-IN" sz="3500" b="1" dirty="0" smtClean="0">
                <a:latin typeface="Constantia" panose="02030602050306030303" pitchFamily="18" charset="0"/>
              </a:rPr>
              <a:t> </a:t>
            </a:r>
            <a:r>
              <a:rPr lang="en-IN" sz="3500" b="1" dirty="0" err="1" smtClean="0">
                <a:latin typeface="Constantia" panose="02030602050306030303" pitchFamily="18" charset="0"/>
              </a:rPr>
              <a:t>Harbeen</a:t>
            </a:r>
            <a:r>
              <a:rPr lang="en-IN" sz="3500" b="1" dirty="0" smtClean="0">
                <a:latin typeface="Constantia" panose="02030602050306030303" pitchFamily="18" charset="0"/>
              </a:rPr>
              <a:t> Arora </a:t>
            </a:r>
            <a:r>
              <a:rPr lang="en-IN" sz="3500" b="1" dirty="0" err="1" smtClean="0">
                <a:latin typeface="Constantia" panose="02030602050306030303" pitchFamily="18" charset="0"/>
              </a:rPr>
              <a:t>Rai</a:t>
            </a:r>
            <a:r>
              <a:rPr lang="en-IN" sz="3500" b="1" dirty="0" smtClean="0">
                <a:latin typeface="Constantia" panose="02030602050306030303" pitchFamily="18" charset="0"/>
              </a:rPr>
              <a:t>, is the Founder President of </a:t>
            </a:r>
            <a:r>
              <a:rPr lang="en-IN" sz="3500" b="1" dirty="0">
                <a:latin typeface="Constantia" panose="02030602050306030303" pitchFamily="18" charset="0"/>
              </a:rPr>
              <a:t>Women's Indian Chamber of Commerce and Industry (WICCI) </a:t>
            </a:r>
            <a:r>
              <a:rPr lang="en-IN" sz="3500" b="1" dirty="0" smtClean="0">
                <a:latin typeface="Constantia" panose="02030602050306030303" pitchFamily="18" charset="0"/>
              </a:rPr>
              <a:t>| </a:t>
            </a:r>
            <a:r>
              <a:rPr lang="en-IN" sz="3500" b="1" dirty="0">
                <a:latin typeface="Constantia" panose="02030602050306030303" pitchFamily="18" charset="0"/>
              </a:rPr>
              <a:t>G </a:t>
            </a:r>
            <a:r>
              <a:rPr lang="en-IN" sz="3500" b="1" dirty="0" smtClean="0">
                <a:latin typeface="Constantia" panose="02030602050306030303" pitchFamily="18" charset="0"/>
              </a:rPr>
              <a:t>100 </a:t>
            </a:r>
            <a:r>
              <a:rPr lang="en-IN" sz="3500" b="1" dirty="0">
                <a:latin typeface="Constantia" panose="02030602050306030303" pitchFamily="18" charset="0"/>
              </a:rPr>
              <a:t>| ALL Ladies League (ALL) | Women Economic Forum (</a:t>
            </a:r>
            <a:r>
              <a:rPr lang="en-IN" sz="3500" b="1" dirty="0" smtClean="0">
                <a:latin typeface="Constantia" panose="02030602050306030303" pitchFamily="18" charset="0"/>
              </a:rPr>
              <a:t>WEF) | </a:t>
            </a:r>
            <a:r>
              <a:rPr lang="en-IN" sz="3500" b="1" dirty="0" err="1" smtClean="0">
                <a:latin typeface="Constantia" panose="02030602050306030303" pitchFamily="18" charset="0"/>
              </a:rPr>
              <a:t>SHEconomy</a:t>
            </a:r>
            <a:r>
              <a:rPr lang="en-IN" sz="3500" b="1" dirty="0" smtClean="0">
                <a:latin typeface="Constantia" panose="02030602050306030303" pitchFamily="18" charset="0"/>
              </a:rPr>
              <a:t> | BIOAYURVEDA | Chancellor</a:t>
            </a:r>
            <a:r>
              <a:rPr lang="en-IN" sz="3500" b="1" dirty="0">
                <a:latin typeface="Constantia" panose="02030602050306030303" pitchFamily="18" charset="0"/>
              </a:rPr>
              <a:t>, </a:t>
            </a:r>
            <a:r>
              <a:rPr lang="en-IN" sz="3500" b="1" dirty="0" err="1" smtClean="0">
                <a:latin typeface="Constantia" panose="02030602050306030303" pitchFamily="18" charset="0"/>
              </a:rPr>
              <a:t>Rai</a:t>
            </a:r>
            <a:r>
              <a:rPr lang="en-IN" sz="3500" b="1" dirty="0" smtClean="0">
                <a:latin typeface="Constantia" panose="02030602050306030303" pitchFamily="18" charset="0"/>
              </a:rPr>
              <a:t> University, India.</a:t>
            </a:r>
            <a:endParaRPr lang="en-IN" sz="3600" b="1" dirty="0">
              <a:latin typeface="Constantia" panose="02030602050306030303" pitchFamily="18" charset="0"/>
            </a:endParaRPr>
          </a:p>
          <a:p>
            <a:pPr algn="just"/>
            <a:r>
              <a:rPr lang="en-IN" sz="3500" b="1" dirty="0" smtClean="0">
                <a:latin typeface="Constantia" panose="02030602050306030303" pitchFamily="18" charset="0"/>
              </a:rPr>
              <a:t>She is recognized Among </a:t>
            </a:r>
            <a:r>
              <a:rPr lang="en-IN" sz="3500" b="1" dirty="0">
                <a:latin typeface="Constantia" panose="02030602050306030303" pitchFamily="18" charset="0"/>
              </a:rPr>
              <a:t>100 Most Reputable People on Earth (Reputation Poll </a:t>
            </a:r>
            <a:r>
              <a:rPr lang="en-IN" sz="3500" b="1" dirty="0" smtClean="0">
                <a:latin typeface="Constantia" panose="02030602050306030303" pitchFamily="18" charset="0"/>
              </a:rPr>
              <a:t>2019) India.</a:t>
            </a:r>
            <a:endParaRPr lang="en-IN" sz="3500" b="1" dirty="0">
              <a:latin typeface="Constantia" panose="02030602050306030303" pitchFamily="18" charset="0"/>
            </a:endParaRPr>
          </a:p>
          <a:p>
            <a:pPr algn="just"/>
            <a:r>
              <a:rPr lang="en-IN" sz="3500" b="1" dirty="0" smtClean="0">
                <a:latin typeface="Constantia" panose="02030602050306030303" pitchFamily="18" charset="0"/>
              </a:rPr>
              <a:t>She is a Thought </a:t>
            </a:r>
            <a:r>
              <a:rPr lang="en-IN" sz="3500" b="1" dirty="0">
                <a:latin typeface="Constantia" panose="02030602050306030303" pitchFamily="18" charset="0"/>
              </a:rPr>
              <a:t>Leader, Global Icon &amp; Visionary for Women, Businesswoman, Philanthropist Author, Humanitarian, Spiritual Seeker and Compelling Speaker, </a:t>
            </a:r>
            <a:r>
              <a:rPr lang="en-IN" sz="3500" b="1" dirty="0" err="1">
                <a:latin typeface="Constantia" panose="02030602050306030303" pitchFamily="18" charset="0"/>
              </a:rPr>
              <a:t>Dr.</a:t>
            </a:r>
            <a:r>
              <a:rPr lang="en-IN" sz="3500" b="1" dirty="0">
                <a:latin typeface="Constantia" panose="02030602050306030303" pitchFamily="18" charset="0"/>
              </a:rPr>
              <a:t> </a:t>
            </a:r>
            <a:r>
              <a:rPr lang="en-IN" sz="3500" b="1" dirty="0" err="1">
                <a:latin typeface="Constantia" panose="02030602050306030303" pitchFamily="18" charset="0"/>
              </a:rPr>
              <a:t>Harbeen</a:t>
            </a:r>
            <a:r>
              <a:rPr lang="en-IN" sz="3500" b="1" dirty="0">
                <a:latin typeface="Constantia" panose="02030602050306030303" pitchFamily="18" charset="0"/>
              </a:rPr>
              <a:t> Arora </a:t>
            </a:r>
            <a:r>
              <a:rPr lang="en-IN" sz="3500" b="1" dirty="0" err="1">
                <a:latin typeface="Constantia" panose="02030602050306030303" pitchFamily="18" charset="0"/>
              </a:rPr>
              <a:t>Rai</a:t>
            </a:r>
            <a:r>
              <a:rPr lang="en-IN" sz="3500" b="1" dirty="0">
                <a:latin typeface="Constantia" panose="02030602050306030303" pitchFamily="18" charset="0"/>
              </a:rPr>
              <a:t> manifests multifaceted leadership with strength &amp; simplicity</a:t>
            </a:r>
            <a:r>
              <a:rPr lang="en-IN" sz="3500" b="1" dirty="0" smtClean="0">
                <a:latin typeface="Constantia" panose="02030602050306030303" pitchFamily="18" charset="0"/>
              </a:rPr>
              <a:t>.</a:t>
            </a:r>
            <a:endParaRPr lang="en-IN" sz="3500" b="1" dirty="0">
              <a:latin typeface="Constantia" panose="02030602050306030303" pitchFamily="18" charset="0"/>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4</a:t>
            </a:fld>
            <a:endParaRPr lang="en-US"/>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3335" y="4397564"/>
            <a:ext cx="6177915" cy="6513150"/>
          </a:xfrm>
          <a:prstGeom prst="rect">
            <a:avLst/>
          </a:prstGeom>
        </p:spPr>
      </p:pic>
    </p:spTree>
    <p:extLst>
      <p:ext uri="{BB962C8B-B14F-4D97-AF65-F5344CB8AC3E}">
        <p14:creationId xmlns:p14="http://schemas.microsoft.com/office/powerpoint/2010/main" val="1719175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8" y="854075"/>
            <a:ext cx="18364200" cy="4267280"/>
          </a:xfrm>
          <a:prstGeom prst="rect">
            <a:avLst/>
          </a:prstGeom>
        </p:spPr>
        <p:txBody>
          <a:bodyPr vert="horz" wrap="square" lIns="0" tIns="1101810" rIns="0" bIns="0" rtlCol="0">
            <a:spAutoFit/>
          </a:bodyPr>
          <a:lstStyle/>
          <a:p>
            <a:pPr marL="307340" algn="ctr">
              <a:lnSpc>
                <a:spcPts val="8150"/>
              </a:lnSpc>
            </a:pPr>
            <a:r>
              <a:rPr lang="en-US" sz="6600" spc="-135" dirty="0" smtClean="0">
                <a:solidFill>
                  <a:schemeClr val="tx1"/>
                </a:solidFill>
              </a:rPr>
              <a:t>Dr. </a:t>
            </a:r>
            <a:r>
              <a:rPr lang="en-US" sz="6600" spc="-135" dirty="0" err="1" smtClean="0">
                <a:solidFill>
                  <a:schemeClr val="tx1"/>
                </a:solidFill>
              </a:rPr>
              <a:t>Anshi</a:t>
            </a:r>
            <a:r>
              <a:rPr lang="en-US" sz="6600" spc="-135" dirty="0" smtClean="0">
                <a:solidFill>
                  <a:schemeClr val="tx1"/>
                </a:solidFill>
              </a:rPr>
              <a:t> Singh, Council Member</a:t>
            </a:r>
            <a:br>
              <a:rPr lang="en-US" sz="6600" spc="-135" dirty="0" smtClean="0">
                <a:solidFill>
                  <a:schemeClr val="tx1"/>
                </a:solidFill>
              </a:rPr>
            </a:br>
            <a:r>
              <a:rPr sz="2950" b="0" spc="240" dirty="0" smtClean="0">
                <a:latin typeface="Myriad Pro"/>
                <a:cs typeface="Myriad Pro"/>
              </a:rPr>
              <a:t> </a:t>
            </a:r>
            <a:r>
              <a:rPr lang="en-US" sz="2700" spc="240" dirty="0">
                <a:latin typeface="Myriad Pro"/>
                <a:cs typeface="Myriad Pro"/>
              </a:rPr>
              <a:t>S</a:t>
            </a:r>
            <a:r>
              <a:rPr lang="en-US" sz="2700" spc="240" dirty="0" smtClean="0">
                <a:latin typeface="Myriad Pro"/>
                <a:cs typeface="Myriad Pro"/>
              </a:rPr>
              <a:t>tate </a:t>
            </a:r>
            <a:r>
              <a:rPr lang="en-US" sz="2700" spc="240" dirty="0">
                <a:latin typeface="Myriad Pro"/>
                <a:cs typeface="Myriad Pro"/>
              </a:rPr>
              <a:t>C</a:t>
            </a:r>
            <a:r>
              <a:rPr lang="en-US" sz="2700" spc="240" dirty="0" smtClean="0">
                <a:latin typeface="Myriad Pro"/>
                <a:cs typeface="Myriad Pro"/>
              </a:rPr>
              <a:t>ouncil Member – Madhya Pradesh (YOUTH &amp; COMMUNITY EMPOWERMENT </a:t>
            </a:r>
            <a:r>
              <a:rPr sz="2700" spc="55" dirty="0" smtClean="0">
                <a:latin typeface="Myriad Pro"/>
                <a:cs typeface="Myriad Pro"/>
              </a:rPr>
              <a:t>C</a:t>
            </a:r>
            <a:r>
              <a:rPr sz="2700" spc="114" dirty="0" smtClean="0">
                <a:latin typeface="Myriad Pro"/>
                <a:cs typeface="Myriad Pro"/>
              </a:rPr>
              <a:t>OUNCIL</a:t>
            </a:r>
            <a:r>
              <a:rPr lang="en-US" sz="2700" spc="114" dirty="0" smtClean="0">
                <a:latin typeface="Myriad Pro"/>
                <a:cs typeface="Myriad Pro"/>
              </a:rPr>
              <a:t>)</a:t>
            </a:r>
            <a:r>
              <a:rPr lang="en-US" sz="2700" b="0" spc="114" dirty="0">
                <a:latin typeface="Myriad Pro"/>
                <a:cs typeface="Myriad Pro"/>
              </a:rPr>
              <a:t/>
            </a:r>
            <a:br>
              <a:rPr lang="en-US" sz="270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24552" y="6392387"/>
            <a:ext cx="11751928" cy="5001369"/>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a:t>
            </a:r>
            <a:r>
              <a:rPr lang="en-IN" sz="4000" dirty="0">
                <a:latin typeface="Constantia" panose="02030602050306030303" pitchFamily="18" charset="0"/>
              </a:rPr>
              <a:t>MBBS, MD Psychiatry (Self </a:t>
            </a:r>
            <a:r>
              <a:rPr lang="en-IN" sz="4000" dirty="0" smtClean="0">
                <a:latin typeface="Constantia" panose="02030602050306030303" pitchFamily="18" charset="0"/>
              </a:rPr>
              <a:t>Employed). She </a:t>
            </a:r>
            <a:r>
              <a:rPr lang="en-IN" sz="4000" dirty="0">
                <a:latin typeface="Constantia" panose="02030602050306030303" pitchFamily="18" charset="0"/>
              </a:rPr>
              <a:t>completed her MBBS from </a:t>
            </a:r>
            <a:r>
              <a:rPr lang="en-IN" sz="4000" dirty="0" err="1">
                <a:latin typeface="Constantia" panose="02030602050306030303" pitchFamily="18" charset="0"/>
              </a:rPr>
              <a:t>Barkatuallah</a:t>
            </a:r>
            <a:r>
              <a:rPr lang="en-IN" sz="4000" dirty="0">
                <a:latin typeface="Constantia" panose="02030602050306030303" pitchFamily="18" charset="0"/>
              </a:rPr>
              <a:t> University Bhopal &amp; MD from LNCT University, Bhopal. Post that she worked as an intern for 1 year in J.K. Hospital Bhopal &amp; 2 years as a JR in </a:t>
            </a:r>
            <a:r>
              <a:rPr lang="en-IN" sz="4000" dirty="0" err="1">
                <a:latin typeface="Constantia" panose="02030602050306030303" pitchFamily="18" charset="0"/>
              </a:rPr>
              <a:t>Kalawati</a:t>
            </a:r>
            <a:r>
              <a:rPr lang="en-IN" sz="4000" dirty="0">
                <a:latin typeface="Constantia" panose="02030602050306030303" pitchFamily="18" charset="0"/>
              </a:rPr>
              <a:t> hospital in Meerut. When she is not working, you will find her reading, watching shows/documentaries, petting dogs, and doing a bit of craft/art</a:t>
            </a:r>
            <a:r>
              <a:rPr lang="en-IN" sz="4000" dirty="0" smtClean="0">
                <a:latin typeface="Constantia" panose="02030602050306030303" pitchFamily="18" charset="0"/>
              </a:rPr>
              <a:t>.</a:t>
            </a:r>
            <a:endParaRPr lang="en-US" sz="4000" b="1" spc="25" dirty="0" smtClean="0">
              <a:latin typeface="Constantia" panose="02030602050306030303" pitchFamily="18"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40</a:t>
            </a:fld>
            <a:endParaRPr lang="en-US"/>
          </a:p>
        </p:txBody>
      </p:sp>
      <p:pic>
        <p:nvPicPr>
          <p:cNvPr id="14" name="Picture 13" descr="A person wearing glasses&#10;&#10;Description automatically generated with medium confidence">
            <a:extLst>
              <a:ext uri="{FF2B5EF4-FFF2-40B4-BE49-F238E27FC236}">
                <a16:creationId xmlns:a16="http://schemas.microsoft.com/office/drawing/2014/main" xmlns="" id="{12A7D316-EC81-9198-94E8-596FB7580BC6}"/>
              </a:ext>
            </a:extLst>
          </p:cNvPr>
          <p:cNvPicPr>
            <a:picLocks noChangeAspect="1"/>
          </p:cNvPicPr>
          <p:nvPr/>
        </p:nvPicPr>
        <p:blipFill>
          <a:blip r:embed="rId4"/>
          <a:stretch>
            <a:fillRect/>
          </a:stretch>
        </p:blipFill>
        <p:spPr>
          <a:xfrm>
            <a:off x="12717460" y="4403704"/>
            <a:ext cx="6173788" cy="6507010"/>
          </a:xfrm>
          <a:prstGeom prst="rect">
            <a:avLst/>
          </a:prstGeom>
        </p:spPr>
      </p:pic>
    </p:spTree>
    <p:extLst>
      <p:ext uri="{BB962C8B-B14F-4D97-AF65-F5344CB8AC3E}">
        <p14:creationId xmlns:p14="http://schemas.microsoft.com/office/powerpoint/2010/main" val="17506832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8" y="854075"/>
            <a:ext cx="18364200" cy="4267280"/>
          </a:xfrm>
          <a:prstGeom prst="rect">
            <a:avLst/>
          </a:prstGeom>
        </p:spPr>
        <p:txBody>
          <a:bodyPr vert="horz" wrap="square" lIns="0" tIns="1101810" rIns="0" bIns="0" rtlCol="0">
            <a:spAutoFit/>
          </a:bodyPr>
          <a:lstStyle/>
          <a:p>
            <a:pPr marL="307340" algn="ctr">
              <a:lnSpc>
                <a:spcPts val="8150"/>
              </a:lnSpc>
            </a:pPr>
            <a:r>
              <a:rPr lang="en-US" sz="6600" spc="-135" dirty="0" smtClean="0">
                <a:solidFill>
                  <a:schemeClr val="tx1"/>
                </a:solidFill>
              </a:rPr>
              <a:t>Nishi </a:t>
            </a:r>
            <a:r>
              <a:rPr lang="en-US" sz="6600" spc="-135" dirty="0" err="1" smtClean="0">
                <a:solidFill>
                  <a:schemeClr val="tx1"/>
                </a:solidFill>
              </a:rPr>
              <a:t>Soni</a:t>
            </a:r>
            <a:r>
              <a:rPr lang="en-US" sz="6600" spc="-135" dirty="0" smtClean="0">
                <a:solidFill>
                  <a:schemeClr val="tx1"/>
                </a:solidFill>
              </a:rPr>
              <a:t>, Council Member</a:t>
            </a:r>
            <a:br>
              <a:rPr lang="en-US" sz="6600" spc="-135" dirty="0" smtClean="0">
                <a:solidFill>
                  <a:schemeClr val="tx1"/>
                </a:solidFill>
              </a:rPr>
            </a:br>
            <a:r>
              <a:rPr sz="2950" b="0" spc="240" dirty="0" smtClean="0">
                <a:latin typeface="Myriad Pro"/>
                <a:cs typeface="Myriad Pro"/>
              </a:rPr>
              <a:t> </a:t>
            </a:r>
            <a:r>
              <a:rPr lang="en-US" sz="2700" spc="240" dirty="0">
                <a:latin typeface="Myriad Pro"/>
                <a:cs typeface="Myriad Pro"/>
              </a:rPr>
              <a:t>S</a:t>
            </a:r>
            <a:r>
              <a:rPr lang="en-US" sz="2700" spc="240" dirty="0" smtClean="0">
                <a:latin typeface="Myriad Pro"/>
                <a:cs typeface="Myriad Pro"/>
              </a:rPr>
              <a:t>tate </a:t>
            </a:r>
            <a:r>
              <a:rPr lang="en-US" sz="2700" spc="240" dirty="0">
                <a:latin typeface="Myriad Pro"/>
                <a:cs typeface="Myriad Pro"/>
              </a:rPr>
              <a:t>C</a:t>
            </a:r>
            <a:r>
              <a:rPr lang="en-US" sz="2700" spc="240" dirty="0" smtClean="0">
                <a:latin typeface="Myriad Pro"/>
                <a:cs typeface="Myriad Pro"/>
              </a:rPr>
              <a:t>ouncil Member – Madhya Pradesh (YOUTH &amp; COMMUNITY EMPOWERMENT </a:t>
            </a:r>
            <a:r>
              <a:rPr sz="2700" spc="55" dirty="0" smtClean="0">
                <a:latin typeface="Myriad Pro"/>
                <a:cs typeface="Myriad Pro"/>
              </a:rPr>
              <a:t>C</a:t>
            </a:r>
            <a:r>
              <a:rPr sz="2700" spc="114" dirty="0" smtClean="0">
                <a:latin typeface="Myriad Pro"/>
                <a:cs typeface="Myriad Pro"/>
              </a:rPr>
              <a:t>OUNCIL</a:t>
            </a:r>
            <a:r>
              <a:rPr lang="en-US" sz="2700" spc="114" dirty="0" smtClean="0">
                <a:latin typeface="Myriad Pro"/>
                <a:cs typeface="Myriad Pro"/>
              </a:rPr>
              <a:t>)</a:t>
            </a:r>
            <a:r>
              <a:rPr lang="en-US" sz="2700" b="0" spc="114" dirty="0">
                <a:latin typeface="Myriad Pro"/>
                <a:cs typeface="Myriad Pro"/>
              </a:rPr>
              <a:t/>
            </a:r>
            <a:br>
              <a:rPr lang="en-US" sz="270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24552" y="6392387"/>
            <a:ext cx="11751928" cy="5001369"/>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a:t>
            </a:r>
            <a:r>
              <a:rPr lang="en-IN" sz="4000" dirty="0">
                <a:latin typeface="Constantia" panose="02030602050306030303" pitchFamily="18" charset="0"/>
              </a:rPr>
              <a:t>Currently a student of APCA pursuing (International Diploma in Baking and Pastries Arts) from Gurgaon, Haryana. She has an MBA degree in Tourism and Travel Management and a graduation degree in Human Resource Development and </a:t>
            </a:r>
            <a:r>
              <a:rPr lang="en-IN" sz="4000" dirty="0" smtClean="0">
                <a:latin typeface="Constantia" panose="02030602050306030303" pitchFamily="18" charset="0"/>
              </a:rPr>
              <a:t>Marketing. According </a:t>
            </a:r>
            <a:r>
              <a:rPr lang="en-IN" sz="4000" dirty="0">
                <a:latin typeface="Constantia" panose="02030602050306030303" pitchFamily="18" charset="0"/>
              </a:rPr>
              <a:t>to her, knowledge and courage are the only weapon that allow you to access opportunity and advancement</a:t>
            </a:r>
            <a:r>
              <a:rPr lang="en-IN" sz="4000" dirty="0" smtClean="0">
                <a:latin typeface="Constantia" panose="02030602050306030303" pitchFamily="18" charset="0"/>
              </a:rPr>
              <a:t>.</a:t>
            </a:r>
            <a:endParaRPr lang="en-IN" sz="4000" dirty="0">
              <a:latin typeface="Constantia" panose="02030602050306030303" pitchFamily="18" charset="0"/>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41</a:t>
            </a:fld>
            <a:endParaRPr lang="en-US"/>
          </a:p>
        </p:txBody>
      </p:sp>
      <p:pic>
        <p:nvPicPr>
          <p:cNvPr id="17" name="Picture 16">
            <a:extLst>
              <a:ext uri="{FF2B5EF4-FFF2-40B4-BE49-F238E27FC236}">
                <a16:creationId xmlns:a16="http://schemas.microsoft.com/office/drawing/2014/main" xmlns="" id="{2564247F-C981-818C-ED12-B5F6760BC52E}"/>
              </a:ext>
            </a:extLst>
          </p:cNvPr>
          <p:cNvPicPr>
            <a:picLocks noChangeAspect="1"/>
          </p:cNvPicPr>
          <p:nvPr/>
        </p:nvPicPr>
        <p:blipFill rotWithShape="1">
          <a:blip r:embed="rId4"/>
          <a:srcRect t="4110"/>
          <a:stretch/>
        </p:blipFill>
        <p:spPr>
          <a:xfrm>
            <a:off x="12713335" y="4397564"/>
            <a:ext cx="6177913" cy="6585901"/>
          </a:xfrm>
          <a:prstGeom prst="rect">
            <a:avLst/>
          </a:prstGeom>
        </p:spPr>
      </p:pic>
    </p:spTree>
    <p:extLst>
      <p:ext uri="{BB962C8B-B14F-4D97-AF65-F5344CB8AC3E}">
        <p14:creationId xmlns:p14="http://schemas.microsoft.com/office/powerpoint/2010/main" val="11051633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8" y="854075"/>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Gauri</a:t>
            </a:r>
            <a:r>
              <a:rPr lang="en-US" sz="6600" spc="-135" dirty="0" smtClean="0">
                <a:solidFill>
                  <a:schemeClr val="tx1"/>
                </a:solidFill>
              </a:rPr>
              <a:t> Chauhan, Council Member</a:t>
            </a:r>
            <a:br>
              <a:rPr lang="en-US" sz="6600" spc="-135" dirty="0" smtClean="0">
                <a:solidFill>
                  <a:schemeClr val="tx1"/>
                </a:solidFill>
              </a:rPr>
            </a:br>
            <a:r>
              <a:rPr sz="2950" b="0" spc="240" dirty="0" smtClean="0">
                <a:latin typeface="Myriad Pro"/>
                <a:cs typeface="Myriad Pro"/>
              </a:rPr>
              <a:t> </a:t>
            </a:r>
            <a:r>
              <a:rPr lang="en-US" sz="2700" spc="240" dirty="0">
                <a:latin typeface="Myriad Pro"/>
                <a:cs typeface="Myriad Pro"/>
              </a:rPr>
              <a:t>S</a:t>
            </a:r>
            <a:r>
              <a:rPr lang="en-US" sz="2700" spc="240" dirty="0" smtClean="0">
                <a:latin typeface="Myriad Pro"/>
                <a:cs typeface="Myriad Pro"/>
              </a:rPr>
              <a:t>tate </a:t>
            </a:r>
            <a:r>
              <a:rPr lang="en-US" sz="2700" spc="240" dirty="0">
                <a:latin typeface="Myriad Pro"/>
                <a:cs typeface="Myriad Pro"/>
              </a:rPr>
              <a:t>C</a:t>
            </a:r>
            <a:r>
              <a:rPr lang="en-US" sz="2700" spc="240" dirty="0" smtClean="0">
                <a:latin typeface="Myriad Pro"/>
                <a:cs typeface="Myriad Pro"/>
              </a:rPr>
              <a:t>ouncil Member – Madhya Pradesh (YOUTH &amp; COMMUNITY EMPOWERMENT </a:t>
            </a:r>
            <a:r>
              <a:rPr sz="2700" spc="55" dirty="0" smtClean="0">
                <a:latin typeface="Myriad Pro"/>
                <a:cs typeface="Myriad Pro"/>
              </a:rPr>
              <a:t>C</a:t>
            </a:r>
            <a:r>
              <a:rPr sz="2700" spc="114" dirty="0" smtClean="0">
                <a:latin typeface="Myriad Pro"/>
                <a:cs typeface="Myriad Pro"/>
              </a:rPr>
              <a:t>OUNCIL</a:t>
            </a:r>
            <a:r>
              <a:rPr lang="en-US" sz="2700" spc="114" dirty="0" smtClean="0">
                <a:latin typeface="Myriad Pro"/>
                <a:cs typeface="Myriad Pro"/>
              </a:rPr>
              <a:t>)</a:t>
            </a:r>
            <a:r>
              <a:rPr lang="en-US" sz="2700" b="0" spc="114" dirty="0">
                <a:latin typeface="Myriad Pro"/>
                <a:cs typeface="Myriad Pro"/>
              </a:rPr>
              <a:t/>
            </a:r>
            <a:br>
              <a:rPr lang="en-US" sz="270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651512" y="7219602"/>
            <a:ext cx="11751928" cy="2769989"/>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 </a:t>
            </a:r>
            <a:r>
              <a:rPr lang="en-US" sz="4500" spc="25" dirty="0" smtClean="0">
                <a:latin typeface="Constantia" panose="02030602050306030303" pitchFamily="18" charset="0"/>
                <a:cs typeface="Garamond"/>
              </a:rPr>
              <a:t>Having completed her BDS, Ms. </a:t>
            </a:r>
            <a:r>
              <a:rPr lang="en-US" sz="4500" spc="25" dirty="0" err="1" smtClean="0">
                <a:latin typeface="Constantia" panose="02030602050306030303" pitchFamily="18" charset="0"/>
                <a:cs typeface="Garamond"/>
              </a:rPr>
              <a:t>Gauri</a:t>
            </a:r>
            <a:r>
              <a:rPr lang="en-US" sz="4500" spc="25" dirty="0" smtClean="0">
                <a:latin typeface="Constantia" panose="02030602050306030303" pitchFamily="18" charset="0"/>
                <a:cs typeface="Garamond"/>
              </a:rPr>
              <a:t> Chauhan is a dentist by profession. She loves helping her patients &amp; has a wish to do something better for the society.</a:t>
            </a: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42</a:t>
            </a:fld>
            <a:endParaRPr lang="en-US"/>
          </a:p>
        </p:txBody>
      </p:sp>
      <p:pic>
        <p:nvPicPr>
          <p:cNvPr id="14" name="Picture 13">
            <a:extLst>
              <a:ext uri="{FF2B5EF4-FFF2-40B4-BE49-F238E27FC236}">
                <a16:creationId xmlns:a16="http://schemas.microsoft.com/office/drawing/2014/main" xmlns="" id="{8E455775-84B6-5970-5C43-6CBB82B1D5AD}"/>
              </a:ext>
            </a:extLst>
          </p:cNvPr>
          <p:cNvPicPr>
            <a:picLocks noChangeAspect="1"/>
          </p:cNvPicPr>
          <p:nvPr/>
        </p:nvPicPr>
        <p:blipFill rotWithShape="1">
          <a:blip r:embed="rId4"/>
          <a:srcRect l="6456" t="11101" r="6248" b="10251"/>
          <a:stretch/>
        </p:blipFill>
        <p:spPr>
          <a:xfrm rot="5400000">
            <a:off x="12567625" y="4587092"/>
            <a:ext cx="6513149" cy="6134094"/>
          </a:xfrm>
          <a:prstGeom prst="rect">
            <a:avLst/>
          </a:prstGeom>
        </p:spPr>
      </p:pic>
    </p:spTree>
    <p:extLst>
      <p:ext uri="{BB962C8B-B14F-4D97-AF65-F5344CB8AC3E}">
        <p14:creationId xmlns:p14="http://schemas.microsoft.com/office/powerpoint/2010/main" val="34698103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8" y="854075"/>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Ojaswi</a:t>
            </a:r>
            <a:r>
              <a:rPr lang="en-US" sz="6600" spc="-135" dirty="0" smtClean="0">
                <a:solidFill>
                  <a:schemeClr val="tx1"/>
                </a:solidFill>
              </a:rPr>
              <a:t> </a:t>
            </a:r>
            <a:r>
              <a:rPr lang="en-US" sz="6600" spc="-135" dirty="0" err="1" smtClean="0">
                <a:solidFill>
                  <a:schemeClr val="tx1"/>
                </a:solidFill>
              </a:rPr>
              <a:t>Bundela</a:t>
            </a:r>
            <a:r>
              <a:rPr lang="en-US" sz="6600" spc="-135" dirty="0" smtClean="0">
                <a:solidFill>
                  <a:schemeClr val="tx1"/>
                </a:solidFill>
              </a:rPr>
              <a:t>, Council Member</a:t>
            </a:r>
            <a:br>
              <a:rPr lang="en-US" sz="6600" spc="-135" dirty="0" smtClean="0">
                <a:solidFill>
                  <a:schemeClr val="tx1"/>
                </a:solidFill>
              </a:rPr>
            </a:br>
            <a:r>
              <a:rPr sz="2950" b="0" spc="240" dirty="0" smtClean="0">
                <a:latin typeface="Myriad Pro"/>
                <a:cs typeface="Myriad Pro"/>
              </a:rPr>
              <a:t> </a:t>
            </a:r>
            <a:r>
              <a:rPr lang="en-US" sz="2700" spc="240" dirty="0">
                <a:latin typeface="Myriad Pro"/>
                <a:cs typeface="Myriad Pro"/>
              </a:rPr>
              <a:t>S</a:t>
            </a:r>
            <a:r>
              <a:rPr lang="en-US" sz="2700" spc="240" dirty="0" smtClean="0">
                <a:latin typeface="Myriad Pro"/>
                <a:cs typeface="Myriad Pro"/>
              </a:rPr>
              <a:t>tate </a:t>
            </a:r>
            <a:r>
              <a:rPr lang="en-US" sz="2700" spc="240" dirty="0">
                <a:latin typeface="Myriad Pro"/>
                <a:cs typeface="Myriad Pro"/>
              </a:rPr>
              <a:t>C</a:t>
            </a:r>
            <a:r>
              <a:rPr lang="en-US" sz="2700" spc="240" dirty="0" smtClean="0">
                <a:latin typeface="Myriad Pro"/>
                <a:cs typeface="Myriad Pro"/>
              </a:rPr>
              <a:t>ouncil Member – Madhya Pradesh (YOUTH &amp; COMMUNITY EMPOWERMENT </a:t>
            </a:r>
            <a:r>
              <a:rPr sz="2700" spc="55" dirty="0" smtClean="0">
                <a:latin typeface="Myriad Pro"/>
                <a:cs typeface="Myriad Pro"/>
              </a:rPr>
              <a:t>C</a:t>
            </a:r>
            <a:r>
              <a:rPr sz="2700" spc="114" dirty="0" smtClean="0">
                <a:latin typeface="Myriad Pro"/>
                <a:cs typeface="Myriad Pro"/>
              </a:rPr>
              <a:t>OUNCIL</a:t>
            </a:r>
            <a:r>
              <a:rPr lang="en-US" sz="2700" spc="114" dirty="0" smtClean="0">
                <a:latin typeface="Myriad Pro"/>
                <a:cs typeface="Myriad Pro"/>
              </a:rPr>
              <a:t>)</a:t>
            </a:r>
            <a:r>
              <a:rPr lang="en-US" sz="2700" b="0" spc="114" dirty="0">
                <a:latin typeface="Myriad Pro"/>
                <a:cs typeface="Myriad Pro"/>
              </a:rPr>
              <a:t/>
            </a:r>
            <a:br>
              <a:rPr lang="en-US" sz="270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24552" y="6392387"/>
            <a:ext cx="11751928" cy="4478149"/>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a:t>
            </a:r>
            <a:r>
              <a:rPr lang="en-US" sz="4100" spc="25" dirty="0" err="1" smtClean="0">
                <a:latin typeface="Constantia" panose="02030602050306030303" pitchFamily="18" charset="0"/>
                <a:cs typeface="Garamond"/>
              </a:rPr>
              <a:t>Ojaswi</a:t>
            </a:r>
            <a:r>
              <a:rPr lang="en-US" sz="4100" spc="25" dirty="0" smtClean="0">
                <a:latin typeface="Constantia" panose="02030602050306030303" pitchFamily="18" charset="0"/>
                <a:cs typeface="Garamond"/>
              </a:rPr>
              <a:t> </a:t>
            </a:r>
            <a:r>
              <a:rPr lang="en-US" sz="4100" spc="25" dirty="0" err="1" smtClean="0">
                <a:latin typeface="Constantia" panose="02030602050306030303" pitchFamily="18" charset="0"/>
                <a:cs typeface="Garamond"/>
              </a:rPr>
              <a:t>Bundela</a:t>
            </a:r>
            <a:r>
              <a:rPr lang="en-US" sz="4100" spc="25" dirty="0" smtClean="0">
                <a:latin typeface="Constantia" panose="02030602050306030303" pitchFamily="18" charset="0"/>
                <a:cs typeface="Garamond"/>
              </a:rPr>
              <a:t> is a </a:t>
            </a:r>
            <a:r>
              <a:rPr lang="en-IN" sz="4100" dirty="0" smtClean="0">
                <a:latin typeface="Constantia" panose="02030602050306030303" pitchFamily="18" charset="0"/>
              </a:rPr>
              <a:t>Research </a:t>
            </a:r>
            <a:r>
              <a:rPr lang="en-IN" sz="4100" dirty="0">
                <a:latin typeface="Constantia" panose="02030602050306030303" pitchFamily="18" charset="0"/>
              </a:rPr>
              <a:t>Scholar in Law </a:t>
            </a:r>
            <a:r>
              <a:rPr lang="en-IN" sz="4100" dirty="0" smtClean="0">
                <a:latin typeface="Constantia" panose="02030602050306030303" pitchFamily="18" charset="0"/>
              </a:rPr>
              <a:t>Discipline. Her </a:t>
            </a:r>
            <a:r>
              <a:rPr lang="en-IN" sz="4100" dirty="0">
                <a:latin typeface="Constantia" panose="02030602050306030303" pitchFamily="18" charset="0"/>
              </a:rPr>
              <a:t>vision of women's empowerment is empowering women with social rights, economic stability, political rights and judicial strength. Promoting women's sense of self worth and power to control their own lives, both within and outside the home is of utmost importance to her</a:t>
            </a:r>
            <a:r>
              <a:rPr lang="en-IN" sz="4100" dirty="0" smtClean="0">
                <a:latin typeface="Constantia" panose="02030602050306030303" pitchFamily="18" charset="0"/>
              </a:rPr>
              <a:t>.</a:t>
            </a:r>
            <a:endParaRPr lang="en-US" sz="4100" spc="25" dirty="0" smtClean="0">
              <a:latin typeface="Constantia" panose="02030602050306030303" pitchFamily="18"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43</a:t>
            </a:fld>
            <a:endParaRPr lang="en-US"/>
          </a:p>
        </p:txBody>
      </p:sp>
      <p:pic>
        <p:nvPicPr>
          <p:cNvPr id="17" name="Picture 16" descr="A person standing on a boat&#10;&#10;Description automatically generated with low confidence">
            <a:extLst>
              <a:ext uri="{FF2B5EF4-FFF2-40B4-BE49-F238E27FC236}">
                <a16:creationId xmlns:a16="http://schemas.microsoft.com/office/drawing/2014/main" xmlns="" id="{045E9E51-1909-B4E7-F78D-FC9952F08062}"/>
              </a:ext>
            </a:extLst>
          </p:cNvPr>
          <p:cNvPicPr>
            <a:picLocks noChangeAspect="1"/>
          </p:cNvPicPr>
          <p:nvPr/>
        </p:nvPicPr>
        <p:blipFill>
          <a:blip r:embed="rId4"/>
          <a:stretch>
            <a:fillRect/>
          </a:stretch>
        </p:blipFill>
        <p:spPr>
          <a:xfrm>
            <a:off x="12663043" y="4414030"/>
            <a:ext cx="6228204" cy="6496684"/>
          </a:xfrm>
          <a:prstGeom prst="rect">
            <a:avLst/>
          </a:prstGeom>
        </p:spPr>
      </p:pic>
    </p:spTree>
    <p:extLst>
      <p:ext uri="{BB962C8B-B14F-4D97-AF65-F5344CB8AC3E}">
        <p14:creationId xmlns:p14="http://schemas.microsoft.com/office/powerpoint/2010/main" val="42400383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8" y="854075"/>
            <a:ext cx="18364200" cy="4267280"/>
          </a:xfrm>
          <a:prstGeom prst="rect">
            <a:avLst/>
          </a:prstGeom>
        </p:spPr>
        <p:txBody>
          <a:bodyPr vert="horz" wrap="square" lIns="0" tIns="1101810" rIns="0" bIns="0" rtlCol="0">
            <a:spAutoFit/>
          </a:bodyPr>
          <a:lstStyle/>
          <a:p>
            <a:pPr marL="307340" algn="ctr">
              <a:lnSpc>
                <a:spcPts val="8150"/>
              </a:lnSpc>
            </a:pPr>
            <a:r>
              <a:rPr lang="en-US" sz="6600" spc="-135" dirty="0" smtClean="0">
                <a:solidFill>
                  <a:schemeClr val="tx1"/>
                </a:solidFill>
              </a:rPr>
              <a:t>Dr. </a:t>
            </a:r>
            <a:r>
              <a:rPr lang="en-US" sz="6600" spc="-135" dirty="0" err="1" smtClean="0">
                <a:solidFill>
                  <a:schemeClr val="tx1"/>
                </a:solidFill>
              </a:rPr>
              <a:t>Megha</a:t>
            </a:r>
            <a:r>
              <a:rPr lang="en-US" sz="6600" spc="-135" dirty="0" smtClean="0">
                <a:solidFill>
                  <a:schemeClr val="tx1"/>
                </a:solidFill>
              </a:rPr>
              <a:t> </a:t>
            </a:r>
            <a:r>
              <a:rPr lang="en-US" sz="6600" spc="-135" dirty="0" err="1" smtClean="0">
                <a:solidFill>
                  <a:schemeClr val="tx1"/>
                </a:solidFill>
              </a:rPr>
              <a:t>Oberoi</a:t>
            </a:r>
            <a:r>
              <a:rPr lang="en-US" sz="6600" spc="-135" dirty="0" smtClean="0">
                <a:solidFill>
                  <a:schemeClr val="tx1"/>
                </a:solidFill>
              </a:rPr>
              <a:t>, Council Member</a:t>
            </a:r>
            <a:br>
              <a:rPr lang="en-US" sz="6600" spc="-135" dirty="0" smtClean="0">
                <a:solidFill>
                  <a:schemeClr val="tx1"/>
                </a:solidFill>
              </a:rPr>
            </a:br>
            <a:r>
              <a:rPr sz="2950" b="0" spc="240" dirty="0" smtClean="0">
                <a:latin typeface="Myriad Pro"/>
                <a:cs typeface="Myriad Pro"/>
              </a:rPr>
              <a:t> </a:t>
            </a:r>
            <a:r>
              <a:rPr lang="en-US" sz="2700" spc="240" dirty="0">
                <a:latin typeface="Myriad Pro"/>
                <a:cs typeface="Myriad Pro"/>
              </a:rPr>
              <a:t>S</a:t>
            </a:r>
            <a:r>
              <a:rPr lang="en-US" sz="2700" spc="240" dirty="0" smtClean="0">
                <a:latin typeface="Myriad Pro"/>
                <a:cs typeface="Myriad Pro"/>
              </a:rPr>
              <a:t>tate </a:t>
            </a:r>
            <a:r>
              <a:rPr lang="en-US" sz="2700" spc="240" dirty="0">
                <a:latin typeface="Myriad Pro"/>
                <a:cs typeface="Myriad Pro"/>
              </a:rPr>
              <a:t>C</a:t>
            </a:r>
            <a:r>
              <a:rPr lang="en-US" sz="2700" spc="240" dirty="0" smtClean="0">
                <a:latin typeface="Myriad Pro"/>
                <a:cs typeface="Myriad Pro"/>
              </a:rPr>
              <a:t>ouncil Member – Madhya Pradesh (YOUTH &amp; COMMUNITY EMPOWERMENT </a:t>
            </a:r>
            <a:r>
              <a:rPr sz="2700" spc="55" dirty="0" smtClean="0">
                <a:latin typeface="Myriad Pro"/>
                <a:cs typeface="Myriad Pro"/>
              </a:rPr>
              <a:t>C</a:t>
            </a:r>
            <a:r>
              <a:rPr sz="2700" spc="114" dirty="0" smtClean="0">
                <a:latin typeface="Myriad Pro"/>
                <a:cs typeface="Myriad Pro"/>
              </a:rPr>
              <a:t>OUNCIL</a:t>
            </a:r>
            <a:r>
              <a:rPr lang="en-US" sz="2700" spc="114" dirty="0" smtClean="0">
                <a:latin typeface="Myriad Pro"/>
                <a:cs typeface="Myriad Pro"/>
              </a:rPr>
              <a:t>)</a:t>
            </a:r>
            <a:r>
              <a:rPr lang="en-US" sz="2700" b="0" spc="114" dirty="0">
                <a:latin typeface="Myriad Pro"/>
                <a:cs typeface="Myriad Pro"/>
              </a:rPr>
              <a:t/>
            </a:r>
            <a:br>
              <a:rPr lang="en-US" sz="270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24552" y="6392387"/>
            <a:ext cx="11751928" cy="3400931"/>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 </a:t>
            </a:r>
            <a:r>
              <a:rPr lang="en-US" sz="4500" spc="25" dirty="0" smtClean="0">
                <a:latin typeface="Constantia" panose="02030602050306030303" pitchFamily="18" charset="0"/>
                <a:cs typeface="Garamond"/>
              </a:rPr>
              <a:t>Dr. </a:t>
            </a:r>
            <a:r>
              <a:rPr lang="en-US" sz="4500" spc="25" dirty="0" err="1" smtClean="0">
                <a:latin typeface="Constantia" panose="02030602050306030303" pitchFamily="18" charset="0"/>
                <a:cs typeface="Garamond"/>
              </a:rPr>
              <a:t>Megha</a:t>
            </a:r>
            <a:r>
              <a:rPr lang="en-US" sz="4500" spc="25" dirty="0" smtClean="0">
                <a:latin typeface="Constantia" panose="02030602050306030303" pitchFamily="18" charset="0"/>
                <a:cs typeface="Garamond"/>
              </a:rPr>
              <a:t> </a:t>
            </a:r>
            <a:r>
              <a:rPr lang="en-US" sz="4500" spc="25" dirty="0" err="1" smtClean="0">
                <a:latin typeface="Constantia" panose="02030602050306030303" pitchFamily="18" charset="0"/>
                <a:cs typeface="Garamond"/>
              </a:rPr>
              <a:t>Oberoi</a:t>
            </a:r>
            <a:r>
              <a:rPr lang="en-US" sz="4500" spc="25" dirty="0" smtClean="0">
                <a:latin typeface="Constantia" panose="02030602050306030303" pitchFamily="18" charset="0"/>
                <a:cs typeface="Garamond"/>
              </a:rPr>
              <a:t> is an </a:t>
            </a:r>
            <a:r>
              <a:rPr lang="en-IN" sz="4400" dirty="0" smtClean="0">
                <a:latin typeface="Constantia" panose="02030602050306030303" pitchFamily="18" charset="0"/>
              </a:rPr>
              <a:t>Independent </a:t>
            </a:r>
            <a:r>
              <a:rPr lang="en-IN" sz="4400" dirty="0">
                <a:latin typeface="Constantia" panose="02030602050306030303" pitchFamily="18" charset="0"/>
              </a:rPr>
              <a:t>Medical </a:t>
            </a:r>
            <a:r>
              <a:rPr lang="en-IN" sz="4400" dirty="0" smtClean="0">
                <a:latin typeface="Constantia" panose="02030602050306030303" pitchFamily="18" charset="0"/>
              </a:rPr>
              <a:t>Practitioner.</a:t>
            </a:r>
          </a:p>
          <a:p>
            <a:pPr algn="just"/>
            <a:r>
              <a:rPr lang="en-IN" sz="4400" dirty="0" smtClean="0">
                <a:latin typeface="Constantia" panose="02030602050306030303" pitchFamily="18" charset="0"/>
              </a:rPr>
              <a:t>She </a:t>
            </a:r>
            <a:r>
              <a:rPr lang="en-IN" sz="4400" dirty="0">
                <a:latin typeface="Constantia" panose="02030602050306030303" pitchFamily="18" charset="0"/>
              </a:rPr>
              <a:t>is an MBBS from Era Medical College, </a:t>
            </a:r>
            <a:r>
              <a:rPr lang="en-IN" sz="4400" dirty="0" err="1">
                <a:latin typeface="Constantia" panose="02030602050306030303" pitchFamily="18" charset="0"/>
              </a:rPr>
              <a:t>Lucknow</a:t>
            </a:r>
            <a:r>
              <a:rPr lang="en-IN" sz="4400" dirty="0">
                <a:latin typeface="Constantia" panose="02030602050306030303" pitchFamily="18" charset="0"/>
              </a:rPr>
              <a:t>, Uttar Pradesh and an MD/MS in </a:t>
            </a:r>
            <a:r>
              <a:rPr lang="en-IN" sz="4400" dirty="0" err="1">
                <a:latin typeface="Constantia" panose="02030602050306030303" pitchFamily="18" charset="0"/>
              </a:rPr>
              <a:t>Tubercolosis</a:t>
            </a:r>
            <a:r>
              <a:rPr lang="en-IN" sz="4400" dirty="0">
                <a:latin typeface="Constantia" panose="02030602050306030303" pitchFamily="18" charset="0"/>
              </a:rPr>
              <a:t> and Chest from D.Y. </a:t>
            </a:r>
            <a:r>
              <a:rPr lang="en-IN" sz="4400" dirty="0" err="1">
                <a:latin typeface="Constantia" panose="02030602050306030303" pitchFamily="18" charset="0"/>
              </a:rPr>
              <a:t>Patil</a:t>
            </a:r>
            <a:r>
              <a:rPr lang="en-IN" sz="4400" dirty="0">
                <a:latin typeface="Constantia" panose="02030602050306030303" pitchFamily="18" charset="0"/>
              </a:rPr>
              <a:t>, Pune.</a:t>
            </a:r>
            <a:r>
              <a:rPr lang="en-IN" sz="4400" dirty="0">
                <a:latin typeface="Book Antiqua" panose="02040602050305030304" pitchFamily="18" charset="0"/>
              </a:rPr>
              <a:t> </a:t>
            </a: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44</a:t>
            </a:fld>
            <a:endParaRPr lang="en-US"/>
          </a:p>
        </p:txBody>
      </p:sp>
      <p:pic>
        <p:nvPicPr>
          <p:cNvPr id="14" name="Picture 13" descr="A person with the hand on the chin&#10;&#10;Description automatically generated with medium confidence">
            <a:extLst>
              <a:ext uri="{FF2B5EF4-FFF2-40B4-BE49-F238E27FC236}">
                <a16:creationId xmlns:a16="http://schemas.microsoft.com/office/drawing/2014/main" xmlns="" id="{5441C258-BC0E-73CA-45DF-742CCE6152BD}"/>
              </a:ext>
            </a:extLst>
          </p:cNvPr>
          <p:cNvPicPr>
            <a:picLocks noChangeAspect="1"/>
          </p:cNvPicPr>
          <p:nvPr/>
        </p:nvPicPr>
        <p:blipFill>
          <a:blip r:embed="rId4"/>
          <a:stretch>
            <a:fillRect/>
          </a:stretch>
        </p:blipFill>
        <p:spPr>
          <a:xfrm>
            <a:off x="12713332" y="4403302"/>
            <a:ext cx="6177915" cy="6467233"/>
          </a:xfrm>
          <a:prstGeom prst="rect">
            <a:avLst/>
          </a:prstGeom>
        </p:spPr>
      </p:pic>
    </p:spTree>
    <p:extLst>
      <p:ext uri="{BB962C8B-B14F-4D97-AF65-F5344CB8AC3E}">
        <p14:creationId xmlns:p14="http://schemas.microsoft.com/office/powerpoint/2010/main" val="30958564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8" y="854075"/>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Jyoti</a:t>
            </a:r>
            <a:r>
              <a:rPr lang="en-US" sz="6600" spc="-135" dirty="0" smtClean="0">
                <a:solidFill>
                  <a:schemeClr val="tx1"/>
                </a:solidFill>
              </a:rPr>
              <a:t> </a:t>
            </a:r>
            <a:r>
              <a:rPr lang="en-US" sz="6600" spc="-135" dirty="0" err="1" smtClean="0">
                <a:solidFill>
                  <a:schemeClr val="tx1"/>
                </a:solidFill>
              </a:rPr>
              <a:t>Payasi</a:t>
            </a:r>
            <a:r>
              <a:rPr lang="en-US" sz="6600" spc="-135" dirty="0" smtClean="0">
                <a:solidFill>
                  <a:schemeClr val="tx1"/>
                </a:solidFill>
              </a:rPr>
              <a:t>, Council Member</a:t>
            </a:r>
            <a:br>
              <a:rPr lang="en-US" sz="6600" spc="-135" dirty="0" smtClean="0">
                <a:solidFill>
                  <a:schemeClr val="tx1"/>
                </a:solidFill>
              </a:rPr>
            </a:br>
            <a:r>
              <a:rPr sz="2950" b="0" spc="240" dirty="0" smtClean="0">
                <a:latin typeface="Myriad Pro"/>
                <a:cs typeface="Myriad Pro"/>
              </a:rPr>
              <a:t> </a:t>
            </a:r>
            <a:r>
              <a:rPr lang="en-US" sz="2700" spc="240" dirty="0">
                <a:latin typeface="Myriad Pro"/>
                <a:cs typeface="Myriad Pro"/>
              </a:rPr>
              <a:t>S</a:t>
            </a:r>
            <a:r>
              <a:rPr lang="en-US" sz="2700" spc="240" dirty="0" smtClean="0">
                <a:latin typeface="Myriad Pro"/>
                <a:cs typeface="Myriad Pro"/>
              </a:rPr>
              <a:t>tate </a:t>
            </a:r>
            <a:r>
              <a:rPr lang="en-US" sz="2700" spc="240" dirty="0">
                <a:latin typeface="Myriad Pro"/>
                <a:cs typeface="Myriad Pro"/>
              </a:rPr>
              <a:t>C</a:t>
            </a:r>
            <a:r>
              <a:rPr lang="en-US" sz="2700" spc="240" dirty="0" smtClean="0">
                <a:latin typeface="Myriad Pro"/>
                <a:cs typeface="Myriad Pro"/>
              </a:rPr>
              <a:t>ouncil Member – Madhya Pradesh (YOUTH &amp; COMMUNITY EMPOWERMENT </a:t>
            </a:r>
            <a:r>
              <a:rPr sz="2700" spc="55" dirty="0" smtClean="0">
                <a:latin typeface="Myriad Pro"/>
                <a:cs typeface="Myriad Pro"/>
              </a:rPr>
              <a:t>C</a:t>
            </a:r>
            <a:r>
              <a:rPr sz="2700" spc="114" dirty="0" smtClean="0">
                <a:latin typeface="Myriad Pro"/>
                <a:cs typeface="Myriad Pro"/>
              </a:rPr>
              <a:t>OUNCIL</a:t>
            </a:r>
            <a:r>
              <a:rPr lang="en-US" sz="2700" spc="114" dirty="0" smtClean="0">
                <a:latin typeface="Myriad Pro"/>
                <a:cs typeface="Myriad Pro"/>
              </a:rPr>
              <a:t>)</a:t>
            </a:r>
            <a:r>
              <a:rPr lang="en-US" sz="2700" b="0" spc="114" dirty="0">
                <a:latin typeface="Myriad Pro"/>
                <a:cs typeface="Myriad Pro"/>
              </a:rPr>
              <a:t/>
            </a:r>
            <a:br>
              <a:rPr lang="en-US" sz="270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34385" y="6439656"/>
            <a:ext cx="11751928" cy="4078039"/>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 </a:t>
            </a:r>
            <a:r>
              <a:rPr lang="en-IN" sz="4400" dirty="0">
                <a:latin typeface="Constantia" panose="02030602050306030303" pitchFamily="18" charset="0"/>
              </a:rPr>
              <a:t>Assistant Professor at Pt. </a:t>
            </a:r>
            <a:r>
              <a:rPr lang="en-IN" sz="4400" dirty="0" err="1">
                <a:latin typeface="Constantia" panose="02030602050306030303" pitchFamily="18" charset="0"/>
              </a:rPr>
              <a:t>Motilal</a:t>
            </a:r>
            <a:r>
              <a:rPr lang="en-IN" sz="4400" dirty="0">
                <a:latin typeface="Constantia" panose="02030602050306030303" pitchFamily="18" charset="0"/>
              </a:rPr>
              <a:t> Nehru PG Law College and Research Centre, </a:t>
            </a:r>
            <a:r>
              <a:rPr lang="en-IN" sz="4400" dirty="0" err="1">
                <a:latin typeface="Constantia" panose="02030602050306030303" pitchFamily="18" charset="0"/>
              </a:rPr>
              <a:t>Chhatarpur</a:t>
            </a:r>
            <a:r>
              <a:rPr lang="en-IN" sz="4400" dirty="0">
                <a:latin typeface="Constantia" panose="02030602050306030303" pitchFamily="18" charset="0"/>
              </a:rPr>
              <a:t>, Madhya </a:t>
            </a:r>
            <a:r>
              <a:rPr lang="en-IN" sz="4400" dirty="0" smtClean="0">
                <a:latin typeface="Constantia" panose="02030602050306030303" pitchFamily="18" charset="0"/>
              </a:rPr>
              <a:t>Pradesh. She </a:t>
            </a:r>
            <a:r>
              <a:rPr lang="en-IN" sz="4400" dirty="0">
                <a:latin typeface="Constantia" panose="02030602050306030303" pitchFamily="18" charset="0"/>
              </a:rPr>
              <a:t>believes that women are already empowered, and they just need to realize it and bring their dreams into action.</a:t>
            </a:r>
            <a:r>
              <a:rPr lang="en-IN" sz="4400" dirty="0">
                <a:latin typeface="Book Antiqua" panose="02040602050305030304" pitchFamily="18" charset="0"/>
              </a:rPr>
              <a:t> </a:t>
            </a: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45</a:t>
            </a:fld>
            <a:endParaRPr lang="en-US"/>
          </a:p>
        </p:txBody>
      </p:sp>
      <p:pic>
        <p:nvPicPr>
          <p:cNvPr id="17" name="Picture 16" descr="A person sitting in a chair&#10;&#10;Description automatically generated with medium confidence">
            <a:extLst>
              <a:ext uri="{FF2B5EF4-FFF2-40B4-BE49-F238E27FC236}">
                <a16:creationId xmlns:a16="http://schemas.microsoft.com/office/drawing/2014/main" xmlns="" id="{7EB8AE94-13DC-4B50-F27B-0E2271CC1D00}"/>
              </a:ext>
            </a:extLst>
          </p:cNvPr>
          <p:cNvPicPr>
            <a:picLocks noChangeAspect="1"/>
          </p:cNvPicPr>
          <p:nvPr/>
        </p:nvPicPr>
        <p:blipFill>
          <a:blip r:embed="rId4"/>
          <a:stretch>
            <a:fillRect/>
          </a:stretch>
        </p:blipFill>
        <p:spPr>
          <a:xfrm>
            <a:off x="12613004" y="4390168"/>
            <a:ext cx="6278243" cy="6520546"/>
          </a:xfrm>
          <a:prstGeom prst="rect">
            <a:avLst/>
          </a:prstGeom>
        </p:spPr>
      </p:pic>
    </p:spTree>
    <p:extLst>
      <p:ext uri="{BB962C8B-B14F-4D97-AF65-F5344CB8AC3E}">
        <p14:creationId xmlns:p14="http://schemas.microsoft.com/office/powerpoint/2010/main" val="29902886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8" y="854075"/>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Indu</a:t>
            </a:r>
            <a:r>
              <a:rPr lang="en-US" sz="6600" spc="-135" dirty="0" smtClean="0">
                <a:solidFill>
                  <a:schemeClr val="tx1"/>
                </a:solidFill>
              </a:rPr>
              <a:t> Agrawal, Council Member</a:t>
            </a:r>
            <a:br>
              <a:rPr lang="en-US" sz="6600" spc="-135" dirty="0" smtClean="0">
                <a:solidFill>
                  <a:schemeClr val="tx1"/>
                </a:solidFill>
              </a:rPr>
            </a:br>
            <a:r>
              <a:rPr sz="2950" b="0" spc="240" dirty="0" smtClean="0">
                <a:latin typeface="Myriad Pro"/>
                <a:cs typeface="Myriad Pro"/>
              </a:rPr>
              <a:t> </a:t>
            </a:r>
            <a:r>
              <a:rPr lang="en-US" sz="2700" spc="240" dirty="0">
                <a:latin typeface="Myriad Pro"/>
                <a:cs typeface="Myriad Pro"/>
              </a:rPr>
              <a:t>S</a:t>
            </a:r>
            <a:r>
              <a:rPr lang="en-US" sz="2700" spc="240" dirty="0" smtClean="0">
                <a:latin typeface="Myriad Pro"/>
                <a:cs typeface="Myriad Pro"/>
              </a:rPr>
              <a:t>tate </a:t>
            </a:r>
            <a:r>
              <a:rPr lang="en-US" sz="2700" spc="240" dirty="0">
                <a:latin typeface="Myriad Pro"/>
                <a:cs typeface="Myriad Pro"/>
              </a:rPr>
              <a:t>C</a:t>
            </a:r>
            <a:r>
              <a:rPr lang="en-US" sz="2700" spc="240" dirty="0" smtClean="0">
                <a:latin typeface="Myriad Pro"/>
                <a:cs typeface="Myriad Pro"/>
              </a:rPr>
              <a:t>ouncil Member – Madhya Pradesh (YOUTH &amp; COMMUNITY EMPOWERMENT C</a:t>
            </a:r>
            <a:r>
              <a:rPr sz="2700" spc="114" dirty="0" smtClean="0">
                <a:latin typeface="Myriad Pro"/>
                <a:cs typeface="Myriad Pro"/>
              </a:rPr>
              <a:t>OUNCIL</a:t>
            </a:r>
            <a:r>
              <a:rPr lang="en-US" sz="2700" spc="114" dirty="0" smtClean="0">
                <a:latin typeface="Myriad Pro"/>
                <a:cs typeface="Myriad Pro"/>
              </a:rPr>
              <a:t>)</a:t>
            </a:r>
            <a:r>
              <a:rPr lang="en-US" sz="2700" b="0" spc="114" dirty="0">
                <a:latin typeface="Myriad Pro"/>
                <a:cs typeface="Myriad Pro"/>
              </a:rPr>
              <a:t/>
            </a:r>
            <a:br>
              <a:rPr lang="en-US" sz="270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44228" y="6772104"/>
            <a:ext cx="11751928" cy="3539430"/>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 </a:t>
            </a:r>
            <a:r>
              <a:rPr lang="en-IN" sz="4600" dirty="0" err="1" smtClean="0">
                <a:latin typeface="Constantia" panose="02030602050306030303" pitchFamily="18" charset="0"/>
              </a:rPr>
              <a:t>Mrs.</a:t>
            </a:r>
            <a:r>
              <a:rPr lang="en-IN" sz="4600" dirty="0" smtClean="0">
                <a:latin typeface="Constantia" panose="02030602050306030303" pitchFamily="18" charset="0"/>
              </a:rPr>
              <a:t> </a:t>
            </a:r>
            <a:r>
              <a:rPr lang="en-IN" sz="4600" dirty="0" err="1" smtClean="0">
                <a:latin typeface="Constantia" panose="02030602050306030303" pitchFamily="18" charset="0"/>
              </a:rPr>
              <a:t>Indu</a:t>
            </a:r>
            <a:r>
              <a:rPr lang="en-IN" sz="4600" dirty="0" smtClean="0">
                <a:latin typeface="Constantia" panose="02030602050306030303" pitchFamily="18" charset="0"/>
              </a:rPr>
              <a:t> Agrawal </a:t>
            </a:r>
            <a:r>
              <a:rPr lang="en-IN" sz="4600" dirty="0">
                <a:latin typeface="Constantia" panose="02030602050306030303" pitchFamily="18" charset="0"/>
              </a:rPr>
              <a:t>is an </a:t>
            </a:r>
            <a:r>
              <a:rPr lang="en-US" sz="4600" dirty="0">
                <a:latin typeface="Constantia" panose="02030602050306030303" pitchFamily="18" charset="0"/>
              </a:rPr>
              <a:t>Active Social Worker. Her idea of women empowerment is 'Working towards raising awareness for better health &amp; Safety and raising the status of women through education, literacy &amp; training.'</a:t>
            </a:r>
            <a:endParaRPr lang="en-IN" sz="4600" dirty="0">
              <a:latin typeface="Constantia" panose="02030602050306030303" pitchFamily="18" charset="0"/>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46</a:t>
            </a:fld>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3335" y="4437164"/>
            <a:ext cx="6191883" cy="6473550"/>
          </a:xfrm>
          <a:prstGeom prst="rect">
            <a:avLst/>
          </a:prstGeom>
        </p:spPr>
      </p:pic>
    </p:spTree>
    <p:extLst>
      <p:ext uri="{BB962C8B-B14F-4D97-AF65-F5344CB8AC3E}">
        <p14:creationId xmlns:p14="http://schemas.microsoft.com/office/powerpoint/2010/main" val="25949390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8" y="854075"/>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Minakshi</a:t>
            </a:r>
            <a:r>
              <a:rPr lang="en-US" sz="6600" spc="-135" dirty="0" smtClean="0">
                <a:solidFill>
                  <a:schemeClr val="tx1"/>
                </a:solidFill>
              </a:rPr>
              <a:t> </a:t>
            </a:r>
            <a:r>
              <a:rPr lang="en-US" sz="6600" spc="-135" dirty="0" err="1" smtClean="0">
                <a:solidFill>
                  <a:schemeClr val="tx1"/>
                </a:solidFill>
              </a:rPr>
              <a:t>Pateria</a:t>
            </a:r>
            <a:r>
              <a:rPr lang="en-US" sz="6600" spc="-135" dirty="0" smtClean="0">
                <a:solidFill>
                  <a:schemeClr val="tx1"/>
                </a:solidFill>
              </a:rPr>
              <a:t>, Council Member</a:t>
            </a:r>
            <a:br>
              <a:rPr lang="en-US" sz="6600" spc="-135" dirty="0" smtClean="0">
                <a:solidFill>
                  <a:schemeClr val="tx1"/>
                </a:solidFill>
              </a:rPr>
            </a:br>
            <a:r>
              <a:rPr sz="2950" b="0" spc="240" dirty="0" smtClean="0">
                <a:latin typeface="Myriad Pro"/>
                <a:cs typeface="Myriad Pro"/>
              </a:rPr>
              <a:t> </a:t>
            </a:r>
            <a:r>
              <a:rPr lang="en-US" sz="2700" spc="240" dirty="0">
                <a:latin typeface="Myriad Pro"/>
                <a:cs typeface="Myriad Pro"/>
              </a:rPr>
              <a:t>S</a:t>
            </a:r>
            <a:r>
              <a:rPr lang="en-US" sz="2700" spc="240" dirty="0" smtClean="0">
                <a:latin typeface="Myriad Pro"/>
                <a:cs typeface="Myriad Pro"/>
              </a:rPr>
              <a:t>tate </a:t>
            </a:r>
            <a:r>
              <a:rPr lang="en-US" sz="2700" spc="240" dirty="0">
                <a:latin typeface="Myriad Pro"/>
                <a:cs typeface="Myriad Pro"/>
              </a:rPr>
              <a:t>C</a:t>
            </a:r>
            <a:r>
              <a:rPr lang="en-US" sz="2700" spc="240" dirty="0" smtClean="0">
                <a:latin typeface="Myriad Pro"/>
                <a:cs typeface="Myriad Pro"/>
              </a:rPr>
              <a:t>ouncil Member – Madhya Pradesh (YOUTH &amp; COMMUNITY EMPOWERMENT </a:t>
            </a:r>
            <a:r>
              <a:rPr sz="2700" spc="55" dirty="0" smtClean="0">
                <a:latin typeface="Myriad Pro"/>
                <a:cs typeface="Myriad Pro"/>
              </a:rPr>
              <a:t>C</a:t>
            </a:r>
            <a:r>
              <a:rPr sz="2700" spc="114" dirty="0" smtClean="0">
                <a:latin typeface="Myriad Pro"/>
                <a:cs typeface="Myriad Pro"/>
              </a:rPr>
              <a:t>OUNCIL</a:t>
            </a:r>
            <a:r>
              <a:rPr lang="en-US" sz="2700" spc="114" dirty="0" smtClean="0">
                <a:latin typeface="Myriad Pro"/>
                <a:cs typeface="Myriad Pro"/>
              </a:rPr>
              <a:t>)</a:t>
            </a:r>
            <a:r>
              <a:rPr lang="en-US" sz="2700" b="0" spc="114" dirty="0">
                <a:latin typeface="Myriad Pro"/>
                <a:cs typeface="Myriad Pro"/>
              </a:rPr>
              <a:t/>
            </a:r>
            <a:br>
              <a:rPr lang="en-US" sz="270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44228" y="6772104"/>
            <a:ext cx="11751928" cy="2831544"/>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 </a:t>
            </a:r>
            <a:r>
              <a:rPr lang="en-IN" sz="4600" dirty="0" err="1" smtClean="0">
                <a:latin typeface="Constantia" panose="02030602050306030303" pitchFamily="18" charset="0"/>
              </a:rPr>
              <a:t>Ms.</a:t>
            </a:r>
            <a:r>
              <a:rPr lang="en-IN" sz="4600" dirty="0" smtClean="0">
                <a:latin typeface="Constantia" panose="02030602050306030303" pitchFamily="18" charset="0"/>
              </a:rPr>
              <a:t> </a:t>
            </a:r>
            <a:r>
              <a:rPr lang="en-IN" sz="4600" dirty="0" err="1" smtClean="0">
                <a:latin typeface="Constantia" panose="02030602050306030303" pitchFamily="18" charset="0"/>
              </a:rPr>
              <a:t>Minakshi</a:t>
            </a:r>
            <a:r>
              <a:rPr lang="en-IN" sz="4600" dirty="0" smtClean="0">
                <a:latin typeface="Constantia" panose="02030602050306030303" pitchFamily="18" charset="0"/>
              </a:rPr>
              <a:t> </a:t>
            </a:r>
            <a:r>
              <a:rPr lang="en-IN" sz="4600" dirty="0" err="1" smtClean="0">
                <a:latin typeface="Constantia" panose="02030602050306030303" pitchFamily="18" charset="0"/>
              </a:rPr>
              <a:t>Pateria</a:t>
            </a:r>
            <a:r>
              <a:rPr lang="en-IN" sz="4600" dirty="0" smtClean="0">
                <a:latin typeface="Constantia" panose="02030602050306030303" pitchFamily="18" charset="0"/>
              </a:rPr>
              <a:t> is a veterinary Doctor and she is serving the community by treating the voiceless. According to her, Education brings wisdom to empowerment.</a:t>
            </a:r>
            <a:endParaRPr lang="en-IN" sz="4600" dirty="0">
              <a:latin typeface="Constantia" panose="02030602050306030303" pitchFamily="18" charset="0"/>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47</a:t>
            </a:fld>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2374" y="4424868"/>
            <a:ext cx="6178874" cy="6485845"/>
          </a:xfrm>
          <a:prstGeom prst="rect">
            <a:avLst/>
          </a:prstGeom>
        </p:spPr>
      </p:pic>
    </p:spTree>
    <p:extLst>
      <p:ext uri="{BB962C8B-B14F-4D97-AF65-F5344CB8AC3E}">
        <p14:creationId xmlns:p14="http://schemas.microsoft.com/office/powerpoint/2010/main" val="412432637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8" y="854075"/>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Purnima</a:t>
            </a:r>
            <a:r>
              <a:rPr lang="en-US" sz="6600" spc="-135" dirty="0" smtClean="0">
                <a:solidFill>
                  <a:schemeClr val="tx1"/>
                </a:solidFill>
              </a:rPr>
              <a:t> Pathak, Council Member</a:t>
            </a:r>
            <a:br>
              <a:rPr lang="en-US" sz="6600" spc="-135" dirty="0" smtClean="0">
                <a:solidFill>
                  <a:schemeClr val="tx1"/>
                </a:solidFill>
              </a:rPr>
            </a:br>
            <a:r>
              <a:rPr sz="2950" b="0" spc="240" dirty="0" smtClean="0">
                <a:latin typeface="Myriad Pro"/>
                <a:cs typeface="Myriad Pro"/>
              </a:rPr>
              <a:t> </a:t>
            </a:r>
            <a:r>
              <a:rPr lang="en-US" sz="2700" spc="240" dirty="0">
                <a:latin typeface="Myriad Pro"/>
                <a:cs typeface="Myriad Pro"/>
              </a:rPr>
              <a:t>S</a:t>
            </a:r>
            <a:r>
              <a:rPr lang="en-US" sz="2700" spc="240" dirty="0" smtClean="0">
                <a:latin typeface="Myriad Pro"/>
                <a:cs typeface="Myriad Pro"/>
              </a:rPr>
              <a:t>tate </a:t>
            </a:r>
            <a:r>
              <a:rPr lang="en-US" sz="2700" spc="240" dirty="0">
                <a:latin typeface="Myriad Pro"/>
                <a:cs typeface="Myriad Pro"/>
              </a:rPr>
              <a:t>C</a:t>
            </a:r>
            <a:r>
              <a:rPr lang="en-US" sz="2700" spc="240" dirty="0" smtClean="0">
                <a:latin typeface="Myriad Pro"/>
                <a:cs typeface="Myriad Pro"/>
              </a:rPr>
              <a:t>ouncil Member – Madhya Pradesh (YOUTH &amp; COMMUNITY EMPOWERMENT </a:t>
            </a:r>
            <a:r>
              <a:rPr sz="2700" spc="55" dirty="0" smtClean="0">
                <a:latin typeface="Myriad Pro"/>
                <a:cs typeface="Myriad Pro"/>
              </a:rPr>
              <a:t>C</a:t>
            </a:r>
            <a:r>
              <a:rPr sz="2700" spc="114" dirty="0" smtClean="0">
                <a:latin typeface="Myriad Pro"/>
                <a:cs typeface="Myriad Pro"/>
              </a:rPr>
              <a:t>OUNCIL</a:t>
            </a:r>
            <a:r>
              <a:rPr lang="en-US" sz="2700" spc="114" dirty="0" smtClean="0">
                <a:latin typeface="Myriad Pro"/>
                <a:cs typeface="Myriad Pro"/>
              </a:rPr>
              <a:t>)</a:t>
            </a:r>
            <a:r>
              <a:rPr lang="en-US" sz="2600" b="0" spc="114" dirty="0">
                <a:latin typeface="Myriad Pro"/>
                <a:cs typeface="Myriad Pro"/>
              </a:rPr>
              <a:t/>
            </a:r>
            <a:br>
              <a:rPr lang="en-US" sz="260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17953" y="6038420"/>
            <a:ext cx="11751928" cy="5124480"/>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a:t>
            </a:r>
            <a:r>
              <a:rPr lang="en-IN" sz="2400" b="1" dirty="0" err="1" smtClean="0">
                <a:latin typeface="Constantia" panose="02030602050306030303" pitchFamily="18" charset="0"/>
              </a:rPr>
              <a:t>Purnima</a:t>
            </a:r>
            <a:r>
              <a:rPr lang="en-IN" sz="2400" b="1" dirty="0" smtClean="0">
                <a:latin typeface="Constantia" panose="02030602050306030303" pitchFamily="18" charset="0"/>
              </a:rPr>
              <a:t> Pathak </a:t>
            </a:r>
            <a:r>
              <a:rPr lang="en-US" sz="2400" b="1" dirty="0" err="1">
                <a:latin typeface="Constantia" panose="02030602050306030303" pitchFamily="18" charset="0"/>
              </a:rPr>
              <a:t>Poornima</a:t>
            </a:r>
            <a:r>
              <a:rPr lang="en-US" sz="2400" b="1" dirty="0">
                <a:latin typeface="Constantia" panose="02030602050306030303" pitchFamily="18" charset="0"/>
              </a:rPr>
              <a:t> completed her engineering and then went on to pursue her master's in social work </a:t>
            </a:r>
            <a:r>
              <a:rPr lang="en-US" sz="2400" b="1" dirty="0" err="1">
                <a:latin typeface="Constantia" panose="02030602050306030303" pitchFamily="18" charset="0"/>
              </a:rPr>
              <a:t>specialising</a:t>
            </a:r>
            <a:r>
              <a:rPr lang="en-US" sz="2400" b="1" dirty="0">
                <a:latin typeface="Constantia" panose="02030602050306030303" pitchFamily="18" charset="0"/>
              </a:rPr>
              <a:t> in </a:t>
            </a:r>
            <a:r>
              <a:rPr lang="en-US" sz="2400" b="1" dirty="0" err="1">
                <a:latin typeface="Constantia" panose="02030602050306030303" pitchFamily="18" charset="0"/>
              </a:rPr>
              <a:t>psychiatry.She</a:t>
            </a:r>
            <a:r>
              <a:rPr lang="en-US" sz="2400" b="1" dirty="0">
                <a:latin typeface="Constantia" panose="02030602050306030303" pitchFamily="18" charset="0"/>
              </a:rPr>
              <a:t> is currently pursuing her PhD in Social Work. Alongside her education in Social Work, she also completed her diploma in Fashion Designing. She has practiced as a psychologist and some of her notable works in social work includes working with </a:t>
            </a:r>
            <a:r>
              <a:rPr lang="en-US" sz="2400" b="1" dirty="0" err="1">
                <a:latin typeface="Constantia" panose="02030602050306030303" pitchFamily="18" charset="0"/>
              </a:rPr>
              <a:t>childline</a:t>
            </a:r>
            <a:r>
              <a:rPr lang="en-US" sz="2400" b="1" dirty="0">
                <a:latin typeface="Constantia" panose="02030602050306030303" pitchFamily="18" charset="0"/>
              </a:rPr>
              <a:t> that falls under the Ministry of Women and Child Development to help children in distress. </a:t>
            </a:r>
            <a:r>
              <a:rPr lang="en-US" sz="2400" b="1" dirty="0" err="1">
                <a:latin typeface="Constantia" panose="02030602050306030303" pitchFamily="18" charset="0"/>
              </a:rPr>
              <a:t>Childline</a:t>
            </a:r>
            <a:r>
              <a:rPr lang="en-US" sz="2400" b="1" dirty="0">
                <a:latin typeface="Constantia" panose="02030602050306030303" pitchFamily="18" charset="0"/>
              </a:rPr>
              <a:t> helped her to work with children across the board right from children with visual impairment to special needs. Further, she managed to work shortly with Jaipur foot as well.  Apart from keeping herself engaged in social work, she loves to write. At present, she is spending her time writing a book and hopes to publish it soon. </a:t>
            </a:r>
            <a:r>
              <a:rPr lang="en-US" sz="2400" b="1" dirty="0" err="1">
                <a:latin typeface="Constantia" panose="02030602050306030303" pitchFamily="18" charset="0"/>
              </a:rPr>
              <a:t>Poornima</a:t>
            </a:r>
            <a:r>
              <a:rPr lang="en-US" sz="2400" b="1" dirty="0">
                <a:latin typeface="Constantia" panose="02030602050306030303" pitchFamily="18" charset="0"/>
              </a:rPr>
              <a:t> is a firm believer of being the change you want to see in the world and wants to continue to explore opportunities to leave the world in a better place than she found it.</a:t>
            </a:r>
            <a:endParaRPr lang="en-IN" sz="2400" b="1" dirty="0">
              <a:latin typeface="Constantia" panose="02030602050306030303" pitchFamily="18" charset="0"/>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48</a:t>
            </a:fld>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60786" y="4397564"/>
            <a:ext cx="6230462" cy="6513150"/>
          </a:xfrm>
          <a:prstGeom prst="rect">
            <a:avLst/>
          </a:prstGeom>
        </p:spPr>
      </p:pic>
    </p:spTree>
    <p:extLst>
      <p:ext uri="{BB962C8B-B14F-4D97-AF65-F5344CB8AC3E}">
        <p14:creationId xmlns:p14="http://schemas.microsoft.com/office/powerpoint/2010/main" val="33305329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Harshita</a:t>
            </a:r>
            <a:r>
              <a:rPr lang="en-US" sz="6600" spc="-135" dirty="0" smtClean="0">
                <a:solidFill>
                  <a:schemeClr val="tx1"/>
                </a:solidFill>
              </a:rPr>
              <a:t> </a:t>
            </a:r>
            <a:r>
              <a:rPr lang="en-US" sz="6600" spc="-135" dirty="0" err="1" smtClean="0">
                <a:solidFill>
                  <a:schemeClr val="tx1"/>
                </a:solidFill>
              </a:rPr>
              <a:t>Negi</a:t>
            </a:r>
            <a:r>
              <a:rPr lang="en-US" sz="6600" spc="-135" dirty="0" smtClean="0">
                <a:solidFill>
                  <a:schemeClr val="tx1"/>
                </a:solidFill>
              </a:rPr>
              <a:t>, State President (Gujarat)</a:t>
            </a:r>
            <a:r>
              <a:rPr lang="en-US" sz="6600" spc="-135" dirty="0" smtClean="0">
                <a:solidFill>
                  <a:schemeClr val="bg1"/>
                </a:solidFill>
              </a:rPr>
              <a:t/>
            </a:r>
            <a:br>
              <a:rPr lang="en-US" sz="6600" spc="-135" dirty="0" smtClean="0">
                <a:solidFill>
                  <a:schemeClr val="bg1"/>
                </a:solidFill>
              </a:rPr>
            </a:br>
            <a:r>
              <a:rPr sz="2950" b="0" spc="240" dirty="0" smtClean="0">
                <a:latin typeface="Myriad Pro"/>
                <a:cs typeface="Myriad Pro"/>
              </a:rPr>
              <a:t> </a:t>
            </a:r>
            <a:r>
              <a:rPr lang="en-US" sz="2950" spc="240" dirty="0">
                <a:latin typeface="Myriad Pro"/>
                <a:cs typeface="Myriad Pro"/>
              </a:rPr>
              <a:t>State </a:t>
            </a:r>
            <a:r>
              <a:rPr lang="en-US" sz="2950" spc="240" dirty="0" smtClean="0">
                <a:latin typeface="Myriad Pro"/>
                <a:cs typeface="Myriad Pro"/>
              </a:rPr>
              <a:t>President - Gujarat </a:t>
            </a:r>
            <a:r>
              <a:rPr lang="en-US" sz="2950" spc="240" dirty="0">
                <a:latin typeface="Myriad Pro"/>
                <a:cs typeface="Myriad Pro"/>
              </a:rPr>
              <a:t>(YOUTH &amp; COMMUNITY EMPOWERMENT </a:t>
            </a:r>
            <a:r>
              <a:rPr lang="en-US" sz="2950" spc="55" dirty="0">
                <a:latin typeface="Myriad Pro"/>
                <a:cs typeface="Myriad Pro"/>
              </a:rPr>
              <a:t>C</a:t>
            </a:r>
            <a:r>
              <a:rPr lang="en-US" sz="2950" spc="114" dirty="0">
                <a:latin typeface="Myriad Pro"/>
                <a:cs typeface="Myriad Pro"/>
              </a:rPr>
              <a:t>OUNCIL)</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868680" y="5526654"/>
            <a:ext cx="11583668" cy="5616922"/>
          </a:xfrm>
          <a:prstGeom prst="rect">
            <a:avLst/>
          </a:prstGeom>
        </p:spPr>
        <p:txBody>
          <a:bodyPr vert="horz" wrap="square" lIns="0" tIns="0" rIns="0" bIns="0" rtlCol="0">
            <a:spAutoFit/>
          </a:bodyPr>
          <a:lstStyle/>
          <a:p>
            <a:pPr algn="just"/>
            <a:r>
              <a:rPr lang="en-US" sz="4500" b="1" spc="25" dirty="0" smtClean="0">
                <a:latin typeface="Garamond"/>
                <a:cs typeface="Garamond"/>
              </a:rPr>
              <a:t>BIO:-</a:t>
            </a:r>
            <a:r>
              <a:rPr lang="en-US" sz="4000" b="1" dirty="0" smtClean="0">
                <a:latin typeface="Garamond" panose="02020404030301010803" pitchFamily="18" charset="0"/>
                <a:ea typeface="Gadugi" panose="020B0502040204020203" pitchFamily="34" charset="0"/>
              </a:rPr>
              <a:t>Ms. </a:t>
            </a:r>
            <a:r>
              <a:rPr lang="en-US" sz="4000" b="1" dirty="0" err="1" smtClean="0">
                <a:latin typeface="Garamond" panose="02020404030301010803" pitchFamily="18" charset="0"/>
                <a:ea typeface="Gadugi" panose="020B0502040204020203" pitchFamily="34" charset="0"/>
              </a:rPr>
              <a:t>Negi</a:t>
            </a:r>
            <a:r>
              <a:rPr lang="en-US" sz="4000" b="1" dirty="0" smtClean="0">
                <a:latin typeface="Garamond" panose="02020404030301010803" pitchFamily="18" charset="0"/>
                <a:ea typeface="Gadugi" panose="020B0502040204020203" pitchFamily="34" charset="0"/>
              </a:rPr>
              <a:t> is a </a:t>
            </a:r>
            <a:r>
              <a:rPr lang="en-US" sz="4000" b="1" dirty="0">
                <a:latin typeface="Garamond" panose="02020404030301010803" pitchFamily="18" charset="0"/>
                <a:ea typeface="Gadugi" panose="020B0502040204020203" pitchFamily="34" charset="0"/>
              </a:rPr>
              <a:t>self motivated individual working with a leading travel tech company as a Global Business Manager. </a:t>
            </a:r>
            <a:r>
              <a:rPr lang="en-US" sz="4000" b="1" dirty="0" smtClean="0">
                <a:latin typeface="Garamond" panose="02020404030301010803" pitchFamily="18" charset="0"/>
                <a:ea typeface="Gadugi" panose="020B0502040204020203" pitchFamily="34" charset="0"/>
              </a:rPr>
              <a:t>She believes </a:t>
            </a:r>
            <a:r>
              <a:rPr lang="en-US" sz="4000" b="1" dirty="0">
                <a:latin typeface="Garamond" panose="02020404030301010803" pitchFamily="18" charset="0"/>
                <a:ea typeface="Gadugi" panose="020B0502040204020203" pitchFamily="34" charset="0"/>
              </a:rPr>
              <a:t>in team work and have worked for women rights and child education by  serving in a NGO called Lights of hope in Vadodara. </a:t>
            </a:r>
            <a:r>
              <a:rPr lang="en-US" sz="4000" b="1" dirty="0" smtClean="0">
                <a:latin typeface="Garamond" panose="02020404030301010803" pitchFamily="18" charset="0"/>
                <a:ea typeface="Gadugi" panose="020B0502040204020203" pitchFamily="34" charset="0"/>
              </a:rPr>
              <a:t>Her </a:t>
            </a:r>
            <a:r>
              <a:rPr lang="en-US" sz="4000" b="1" dirty="0">
                <a:latin typeface="Garamond" panose="02020404030301010803" pitchFamily="18" charset="0"/>
                <a:ea typeface="Gadugi" panose="020B0502040204020203" pitchFamily="34" charset="0"/>
              </a:rPr>
              <a:t>interests include Public Speaking, Social work and awareness. </a:t>
            </a:r>
            <a:r>
              <a:rPr lang="en-US" sz="4000" b="1" dirty="0" smtClean="0">
                <a:latin typeface="Garamond" panose="02020404030301010803" pitchFamily="18" charset="0"/>
                <a:ea typeface="Gadugi" panose="020B0502040204020203" pitchFamily="34" charset="0"/>
              </a:rPr>
              <a:t>She practices </a:t>
            </a:r>
            <a:r>
              <a:rPr lang="en-US" sz="4000" b="1" dirty="0">
                <a:latin typeface="Garamond" panose="02020404030301010803" pitchFamily="18" charset="0"/>
                <a:ea typeface="Gadugi" panose="020B0502040204020203" pitchFamily="34" charset="0"/>
              </a:rPr>
              <a:t>NLP and have an interest in topics like psychology and mental health.</a:t>
            </a:r>
            <a:endParaRPr lang="en-US" sz="4000" b="1" spc="25" dirty="0" smtClean="0">
              <a:latin typeface="Garamond" panose="02020404030301010803" pitchFamily="18" charset="0"/>
              <a:ea typeface="Gadugi" panose="020B0502040204020203" pitchFamily="34"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49</a:t>
            </a:fld>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3334" y="4397565"/>
            <a:ext cx="6177915" cy="6513150"/>
          </a:xfrm>
          <a:prstGeom prst="rect">
            <a:avLst/>
          </a:prstGeom>
        </p:spPr>
      </p:pic>
    </p:spTree>
    <p:extLst>
      <p:ext uri="{BB962C8B-B14F-4D97-AF65-F5344CB8AC3E}">
        <p14:creationId xmlns:p14="http://schemas.microsoft.com/office/powerpoint/2010/main" val="30487393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50" y="753262"/>
            <a:ext cx="18364200" cy="410076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Moumita</a:t>
            </a:r>
            <a:r>
              <a:rPr lang="en-US" sz="6600" spc="-135" dirty="0" smtClean="0">
                <a:solidFill>
                  <a:schemeClr val="tx1"/>
                </a:solidFill>
              </a:rPr>
              <a:t> </a:t>
            </a:r>
            <a:r>
              <a:rPr lang="en-US" sz="6600" spc="-135" dirty="0" err="1" smtClean="0">
                <a:solidFill>
                  <a:schemeClr val="tx1"/>
                </a:solidFill>
              </a:rPr>
              <a:t>Chakraborty</a:t>
            </a:r>
            <a:r>
              <a:rPr lang="en-US" sz="6600" spc="-135" dirty="0">
                <a:solidFill>
                  <a:schemeClr val="tx1"/>
                </a:solidFill>
              </a:rPr>
              <a:t>,</a:t>
            </a:r>
            <a:r>
              <a:rPr lang="en-US" sz="6600" spc="-135" dirty="0" smtClean="0">
                <a:solidFill>
                  <a:schemeClr val="tx1"/>
                </a:solidFill>
              </a:rPr>
              <a:t> National President</a:t>
            </a:r>
            <a:r>
              <a:rPr lang="en-US" sz="6600" spc="-135" dirty="0" smtClean="0">
                <a:solidFill>
                  <a:schemeClr val="bg1"/>
                </a:solidFill>
              </a:rPr>
              <a:t/>
            </a:r>
            <a:br>
              <a:rPr lang="en-US" sz="6600" spc="-135" dirty="0" smtClean="0">
                <a:solidFill>
                  <a:schemeClr val="bg1"/>
                </a:solidFill>
              </a:rPr>
            </a:br>
            <a:r>
              <a:rPr sz="2950" b="0" spc="240" dirty="0" smtClean="0">
                <a:latin typeface="Myriad Pro"/>
                <a:cs typeface="Myriad Pro"/>
              </a:rPr>
              <a:t> </a:t>
            </a:r>
            <a:r>
              <a:rPr lang="en-US" sz="2950" spc="240" dirty="0" smtClean="0">
                <a:latin typeface="Myriad Pro"/>
                <a:cs typeface="Myriad Pro"/>
              </a:rPr>
              <a:t>National President (YOUTH &amp; COMMUNITY EMPOWERMENT </a:t>
            </a:r>
            <a:r>
              <a:rPr sz="2950" spc="55" dirty="0" smtClean="0">
                <a:latin typeface="Myriad Pro"/>
                <a:cs typeface="Myriad Pro"/>
              </a:rPr>
              <a:t>C</a:t>
            </a:r>
            <a:r>
              <a:rPr sz="2950" spc="114" dirty="0" smtClean="0">
                <a:latin typeface="Myriad Pro"/>
                <a:cs typeface="Myriad Pro"/>
              </a:rPr>
              <a:t>OUNCIL</a:t>
            </a:r>
            <a:r>
              <a:rPr lang="en-US" sz="2950" spc="114" dirty="0" smtClean="0">
                <a:latin typeface="Myriad Pro"/>
                <a:cs typeface="Myriad Pro"/>
              </a:rPr>
              <a:t>)</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695834" y="4692154"/>
            <a:ext cx="11809857" cy="6617196"/>
          </a:xfrm>
          <a:prstGeom prst="rect">
            <a:avLst/>
          </a:prstGeom>
        </p:spPr>
        <p:txBody>
          <a:bodyPr vert="horz" wrap="square" lIns="0" tIns="0" rIns="0" bIns="0" rtlCol="0">
            <a:spAutoFit/>
          </a:bodyPr>
          <a:lstStyle/>
          <a:p>
            <a:pPr marL="12700" algn="just">
              <a:lnSpc>
                <a:spcPct val="100000"/>
              </a:lnSpc>
            </a:pPr>
            <a:r>
              <a:rPr lang="en-US" sz="2200" b="1" dirty="0" smtClean="0">
                <a:latin typeface="Constantia" panose="02030602050306030303" pitchFamily="18" charset="0"/>
              </a:rPr>
              <a:t>Ms</a:t>
            </a:r>
            <a:r>
              <a:rPr lang="en-US" sz="2200" b="1" dirty="0">
                <a:latin typeface="Constantia" panose="02030602050306030303" pitchFamily="18" charset="0"/>
              </a:rPr>
              <a:t>. </a:t>
            </a:r>
            <a:r>
              <a:rPr lang="en-US" sz="2200" b="1" dirty="0" err="1">
                <a:latin typeface="Constantia" panose="02030602050306030303" pitchFamily="18" charset="0"/>
              </a:rPr>
              <a:t>Moumita</a:t>
            </a:r>
            <a:r>
              <a:rPr lang="en-US" sz="2200" b="1" dirty="0">
                <a:latin typeface="Constantia" panose="02030602050306030303" pitchFamily="18" charset="0"/>
              </a:rPr>
              <a:t> </a:t>
            </a:r>
            <a:r>
              <a:rPr lang="en-US" sz="2200" b="1" dirty="0" err="1">
                <a:latin typeface="Constantia" panose="02030602050306030303" pitchFamily="18" charset="0"/>
              </a:rPr>
              <a:t>Chakraborty</a:t>
            </a:r>
            <a:r>
              <a:rPr lang="en-US" sz="2000" b="1" dirty="0">
                <a:latin typeface="Constantia" panose="02030602050306030303" pitchFamily="18" charset="0"/>
              </a:rPr>
              <a:t>, MTTM, is an Indian Entrepreneur, Founder &amp; CEO of </a:t>
            </a:r>
            <a:r>
              <a:rPr lang="en-US" sz="2000" b="1" dirty="0" err="1">
                <a:latin typeface="Constantia" panose="02030602050306030303" pitchFamily="18" charset="0"/>
              </a:rPr>
              <a:t>Destinatia</a:t>
            </a:r>
            <a:r>
              <a:rPr lang="en-US" sz="2000" b="1" dirty="0">
                <a:latin typeface="Constantia" panose="02030602050306030303" pitchFamily="18" charset="0"/>
              </a:rPr>
              <a:t> Tours &amp; Travels, Humanitarian, Travel </a:t>
            </a:r>
            <a:r>
              <a:rPr lang="en-US" sz="2000" b="1" dirty="0" err="1">
                <a:latin typeface="Constantia" panose="02030602050306030303" pitchFamily="18" charset="0"/>
              </a:rPr>
              <a:t>vlogger</a:t>
            </a:r>
            <a:r>
              <a:rPr lang="en-US" sz="2000" b="1" dirty="0">
                <a:latin typeface="Constantia" panose="02030602050306030303" pitchFamily="18" charset="0"/>
              </a:rPr>
              <a:t>, </a:t>
            </a:r>
            <a:r>
              <a:rPr lang="en-US" sz="2000" b="1" dirty="0" err="1">
                <a:latin typeface="Constantia" panose="02030602050306030303" pitchFamily="18" charset="0"/>
              </a:rPr>
              <a:t>YouTuber</a:t>
            </a:r>
            <a:r>
              <a:rPr lang="en-US" sz="2000" b="1" dirty="0">
                <a:latin typeface="Constantia" panose="02030602050306030303" pitchFamily="18" charset="0"/>
              </a:rPr>
              <a:t>, Mental Health speaker, Political observer, passionate singer, photographer and a great follower of </a:t>
            </a:r>
            <a:r>
              <a:rPr lang="en-US" sz="2000" b="1" dirty="0" err="1">
                <a:latin typeface="Constantia" panose="02030602050306030303" pitchFamily="18" charset="0"/>
              </a:rPr>
              <a:t>Maa</a:t>
            </a:r>
            <a:r>
              <a:rPr lang="en-US" sz="2000" b="1" dirty="0">
                <a:latin typeface="Constantia" panose="02030602050306030303" pitchFamily="18" charset="0"/>
              </a:rPr>
              <a:t> </a:t>
            </a:r>
            <a:r>
              <a:rPr lang="en-US" sz="2000" b="1" dirty="0" err="1">
                <a:latin typeface="Constantia" panose="02030602050306030303" pitchFamily="18" charset="0"/>
              </a:rPr>
              <a:t>Saraswati</a:t>
            </a:r>
            <a:r>
              <a:rPr lang="en-US" sz="2000" b="1" dirty="0">
                <a:latin typeface="Constantia" panose="02030602050306030303" pitchFamily="18" charset="0"/>
              </a:rPr>
              <a:t>, freedom fighter </a:t>
            </a:r>
            <a:r>
              <a:rPr lang="en-US" sz="2000" b="1" dirty="0" err="1">
                <a:latin typeface="Constantia" panose="02030602050306030303" pitchFamily="18" charset="0"/>
              </a:rPr>
              <a:t>Netaji</a:t>
            </a:r>
            <a:r>
              <a:rPr lang="en-US" sz="2000" b="1" dirty="0">
                <a:latin typeface="Constantia" panose="02030602050306030303" pitchFamily="18" charset="0"/>
              </a:rPr>
              <a:t> </a:t>
            </a:r>
            <a:r>
              <a:rPr lang="en-US" sz="2000" b="1" dirty="0" err="1">
                <a:latin typeface="Constantia" panose="02030602050306030303" pitchFamily="18" charset="0"/>
              </a:rPr>
              <a:t>Subhas</a:t>
            </a:r>
            <a:r>
              <a:rPr lang="en-US" sz="2000" b="1" dirty="0">
                <a:latin typeface="Constantia" panose="02030602050306030303" pitchFamily="18" charset="0"/>
              </a:rPr>
              <a:t> Chandra Bose &amp; Business Tycoon Shri. </a:t>
            </a:r>
            <a:r>
              <a:rPr lang="en-US" sz="2000" b="1" dirty="0" err="1">
                <a:latin typeface="Constantia" panose="02030602050306030303" pitchFamily="18" charset="0"/>
              </a:rPr>
              <a:t>Ratan</a:t>
            </a:r>
            <a:r>
              <a:rPr lang="en-US" sz="2000" b="1" dirty="0">
                <a:latin typeface="Constantia" panose="02030602050306030303" pitchFamily="18" charset="0"/>
              </a:rPr>
              <a:t> Tata. She has been </a:t>
            </a:r>
            <a:r>
              <a:rPr lang="en-US" sz="2000" b="1" dirty="0" smtClean="0">
                <a:latin typeface="Constantia" panose="02030602050306030303" pitchFamily="18" charset="0"/>
              </a:rPr>
              <a:t>felicitated</a:t>
            </a:r>
            <a:r>
              <a:rPr lang="en-US" sz="2000" b="1" dirty="0">
                <a:latin typeface="Constantia" panose="02030602050306030303" pitchFamily="18" charset="0"/>
              </a:rPr>
              <a:t> with the </a:t>
            </a:r>
            <a:r>
              <a:rPr lang="en-US" sz="2000" b="1" u="sng" dirty="0">
                <a:latin typeface="Constantia" panose="02030602050306030303" pitchFamily="18" charset="0"/>
              </a:rPr>
              <a:t>“Young Achiever of the Year 2022”</a:t>
            </a:r>
            <a:r>
              <a:rPr lang="en-US" sz="2000" b="1" dirty="0">
                <a:latin typeface="Constantia" panose="02030602050306030303" pitchFamily="18" charset="0"/>
              </a:rPr>
              <a:t> Award at India’s Most Trusted Brand of the Year 2022, held in New Delhi on 30th April 2022, National Business Leadership Award 2019 for </a:t>
            </a:r>
            <a:r>
              <a:rPr lang="en-US" sz="2000" b="1" dirty="0" err="1">
                <a:latin typeface="Constantia" panose="02030602050306030303" pitchFamily="18" charset="0"/>
              </a:rPr>
              <a:t>Destinatia</a:t>
            </a:r>
            <a:r>
              <a:rPr lang="en-US" sz="2000" b="1" dirty="0">
                <a:latin typeface="Constantia" panose="02030602050306030303" pitchFamily="18" charset="0"/>
              </a:rPr>
              <a:t> Tours &amp; Travels. She has also been felicitated with many </a:t>
            </a:r>
            <a:r>
              <a:rPr lang="en-US" sz="2000" b="1" dirty="0" smtClean="0">
                <a:latin typeface="Constantia" panose="02030602050306030303" pitchFamily="18" charset="0"/>
              </a:rPr>
              <a:t>honorees </a:t>
            </a:r>
            <a:r>
              <a:rPr lang="en-US" sz="2000" b="1" dirty="0">
                <a:latin typeface="Constantia" panose="02030602050306030303" pitchFamily="18" charset="0"/>
              </a:rPr>
              <a:t>since her academic days till date. She has done sessions on different important topics with personalities of National repute like Major Gen. G.D. </a:t>
            </a:r>
            <a:r>
              <a:rPr lang="en-US" sz="2000" b="1" dirty="0" err="1">
                <a:latin typeface="Constantia" panose="02030602050306030303" pitchFamily="18" charset="0"/>
              </a:rPr>
              <a:t>Bakshi</a:t>
            </a:r>
            <a:r>
              <a:rPr lang="en-US" sz="2000" b="1" dirty="0">
                <a:latin typeface="Constantia" panose="02030602050306030303" pitchFamily="18" charset="0"/>
              </a:rPr>
              <a:t> (</a:t>
            </a:r>
            <a:r>
              <a:rPr lang="en-US" sz="2000" b="1" dirty="0" err="1">
                <a:latin typeface="Constantia" panose="02030602050306030303" pitchFamily="18" charset="0"/>
              </a:rPr>
              <a:t>Rted</a:t>
            </a:r>
            <a:r>
              <a:rPr lang="en-US" sz="2000" b="1" dirty="0">
                <a:latin typeface="Constantia" panose="02030602050306030303" pitchFamily="18" charset="0"/>
              </a:rPr>
              <a:t>. Indian Army Officer, Author, Public Speaker), Shri. Chandra Kumar Bose (Great Grandson of </a:t>
            </a:r>
            <a:r>
              <a:rPr lang="en-US" sz="2000" b="1" dirty="0" err="1">
                <a:latin typeface="Constantia" panose="02030602050306030303" pitchFamily="18" charset="0"/>
              </a:rPr>
              <a:t>Netaji</a:t>
            </a:r>
            <a:r>
              <a:rPr lang="en-US" sz="2000" b="1" dirty="0">
                <a:latin typeface="Constantia" panose="02030602050306030303" pitchFamily="18" charset="0"/>
              </a:rPr>
              <a:t> </a:t>
            </a:r>
            <a:r>
              <a:rPr lang="en-US" sz="2000" b="1" dirty="0" err="1">
                <a:latin typeface="Constantia" panose="02030602050306030303" pitchFamily="18" charset="0"/>
              </a:rPr>
              <a:t>Subhas</a:t>
            </a:r>
            <a:r>
              <a:rPr lang="en-US" sz="2000" b="1" dirty="0">
                <a:latin typeface="Constantia" panose="02030602050306030303" pitchFamily="18" charset="0"/>
              </a:rPr>
              <a:t> Chandra Bose, Political Leader), Shri. </a:t>
            </a:r>
            <a:r>
              <a:rPr lang="en-US" sz="2000" b="1" dirty="0" err="1">
                <a:latin typeface="Constantia" panose="02030602050306030303" pitchFamily="18" charset="0"/>
              </a:rPr>
              <a:t>Anuj</a:t>
            </a:r>
            <a:r>
              <a:rPr lang="en-US" sz="2000" b="1" dirty="0">
                <a:latin typeface="Constantia" panose="02030602050306030303" pitchFamily="18" charset="0"/>
              </a:rPr>
              <a:t> </a:t>
            </a:r>
            <a:r>
              <a:rPr lang="en-US" sz="2000" b="1" dirty="0" err="1">
                <a:latin typeface="Constantia" panose="02030602050306030303" pitchFamily="18" charset="0"/>
              </a:rPr>
              <a:t>Dhar</a:t>
            </a:r>
            <a:r>
              <a:rPr lang="en-US" sz="2000" b="1" dirty="0">
                <a:latin typeface="Constantia" panose="02030602050306030303" pitchFamily="18" charset="0"/>
              </a:rPr>
              <a:t> (Author, Public Speaker), Shri. </a:t>
            </a:r>
            <a:r>
              <a:rPr lang="en-US" sz="2000" b="1" dirty="0" err="1">
                <a:latin typeface="Constantia" panose="02030602050306030303" pitchFamily="18" charset="0"/>
              </a:rPr>
              <a:t>Niladri</a:t>
            </a:r>
            <a:r>
              <a:rPr lang="en-US" sz="2000" b="1" dirty="0">
                <a:latin typeface="Constantia" panose="02030602050306030303" pitchFamily="18" charset="0"/>
              </a:rPr>
              <a:t> Banerjee (Political analyst &amp; speaker), Shri. </a:t>
            </a:r>
            <a:r>
              <a:rPr lang="en-US" sz="2000" b="1" dirty="0" err="1">
                <a:latin typeface="Constantia" panose="02030602050306030303" pitchFamily="18" charset="0"/>
              </a:rPr>
              <a:t>Nijo</a:t>
            </a:r>
            <a:r>
              <a:rPr lang="en-US" sz="2000" b="1" dirty="0">
                <a:latin typeface="Constantia" panose="02030602050306030303" pitchFamily="18" charset="0"/>
              </a:rPr>
              <a:t> </a:t>
            </a:r>
            <a:r>
              <a:rPr lang="en-US" sz="2000" b="1" dirty="0" err="1">
                <a:latin typeface="Constantia" panose="02030602050306030303" pitchFamily="18" charset="0"/>
              </a:rPr>
              <a:t>jonson</a:t>
            </a:r>
            <a:r>
              <a:rPr lang="en-US" sz="2000" b="1" dirty="0">
                <a:latin typeface="Constantia" panose="02030602050306030303" pitchFamily="18" charset="0"/>
              </a:rPr>
              <a:t> (</a:t>
            </a:r>
            <a:r>
              <a:rPr lang="en-US" sz="2000" b="1" dirty="0" err="1">
                <a:latin typeface="Constantia" panose="02030602050306030303" pitchFamily="18" charset="0"/>
              </a:rPr>
              <a:t>Youtuber</a:t>
            </a:r>
            <a:r>
              <a:rPr lang="en-US" sz="2000" b="1" dirty="0">
                <a:latin typeface="Constantia" panose="02030602050306030303" pitchFamily="18" charset="0"/>
              </a:rPr>
              <a:t>, Director, Filmmaker), Dr. </a:t>
            </a:r>
            <a:r>
              <a:rPr lang="en-US" sz="2000" b="1" dirty="0" err="1">
                <a:latin typeface="Constantia" panose="02030602050306030303" pitchFamily="18" charset="0"/>
              </a:rPr>
              <a:t>Mrinal</a:t>
            </a:r>
            <a:r>
              <a:rPr lang="en-US" sz="2000" b="1" dirty="0">
                <a:latin typeface="Constantia" panose="02030602050306030303" pitchFamily="18" charset="0"/>
              </a:rPr>
              <a:t> K </a:t>
            </a:r>
            <a:r>
              <a:rPr lang="en-US" sz="2000" b="1" dirty="0" err="1">
                <a:latin typeface="Constantia" panose="02030602050306030303" pitchFamily="18" charset="0"/>
              </a:rPr>
              <a:t>Debnath</a:t>
            </a:r>
            <a:r>
              <a:rPr lang="en-US" sz="2000" b="1" dirty="0">
                <a:latin typeface="Constantia" panose="02030602050306030303" pitchFamily="18" charset="0"/>
              </a:rPr>
              <a:t> (</a:t>
            </a:r>
            <a:r>
              <a:rPr lang="en-US" sz="2000" b="1" dirty="0" err="1">
                <a:latin typeface="Constantia" panose="02030602050306030303" pitchFamily="18" charset="0"/>
              </a:rPr>
              <a:t>Psychaictrist</a:t>
            </a:r>
            <a:r>
              <a:rPr lang="en-US" sz="2000" b="1" dirty="0">
                <a:latin typeface="Constantia" panose="02030602050306030303" pitchFamily="18" charset="0"/>
              </a:rPr>
              <a:t>, Filmmaker, Political Leader), Shri. </a:t>
            </a:r>
            <a:r>
              <a:rPr lang="en-US" sz="2000" b="1" dirty="0" err="1">
                <a:latin typeface="Constantia" panose="02030602050306030303" pitchFamily="18" charset="0"/>
              </a:rPr>
              <a:t>Abhijit</a:t>
            </a:r>
            <a:r>
              <a:rPr lang="en-US" sz="2000" b="1" dirty="0">
                <a:latin typeface="Constantia" panose="02030602050306030303" pitchFamily="18" charset="0"/>
              </a:rPr>
              <a:t> Roy (Great Grandson of </a:t>
            </a:r>
            <a:r>
              <a:rPr lang="en-US" sz="2000" b="1" dirty="0" err="1">
                <a:latin typeface="Constantia" panose="02030602050306030303" pitchFamily="18" charset="0"/>
              </a:rPr>
              <a:t>Netaji</a:t>
            </a:r>
            <a:r>
              <a:rPr lang="en-US" sz="2000" b="1" dirty="0">
                <a:latin typeface="Constantia" panose="02030602050306030303" pitchFamily="18" charset="0"/>
              </a:rPr>
              <a:t> </a:t>
            </a:r>
            <a:r>
              <a:rPr lang="en-US" sz="2000" b="1" dirty="0" err="1">
                <a:latin typeface="Constantia" panose="02030602050306030303" pitchFamily="18" charset="0"/>
              </a:rPr>
              <a:t>Subhas</a:t>
            </a:r>
            <a:r>
              <a:rPr lang="en-US" sz="2000" b="1" dirty="0">
                <a:latin typeface="Constantia" panose="02030602050306030303" pitchFamily="18" charset="0"/>
              </a:rPr>
              <a:t> Bose, Public speaker) and many more in the list to be added… Talking about </a:t>
            </a:r>
            <a:r>
              <a:rPr lang="en-US" sz="2000" b="1" dirty="0" err="1">
                <a:latin typeface="Constantia" panose="02030602050306030303" pitchFamily="18" charset="0"/>
              </a:rPr>
              <a:t>Destinatia</a:t>
            </a:r>
            <a:r>
              <a:rPr lang="en-US" sz="2000" b="1" dirty="0">
                <a:latin typeface="Constantia" panose="02030602050306030303" pitchFamily="18" charset="0"/>
              </a:rPr>
              <a:t>, </a:t>
            </a:r>
            <a:r>
              <a:rPr lang="en-US" sz="2000" b="1" dirty="0" err="1">
                <a:latin typeface="Constantia" panose="02030602050306030303" pitchFamily="18" charset="0"/>
              </a:rPr>
              <a:t>Chakraborty</a:t>
            </a:r>
            <a:r>
              <a:rPr lang="en-US" sz="2000" b="1" dirty="0">
                <a:latin typeface="Constantia" panose="02030602050306030303" pitchFamily="18" charset="0"/>
              </a:rPr>
              <a:t> says, “It is my dream to see </a:t>
            </a:r>
            <a:r>
              <a:rPr lang="en-US" sz="2000" b="1" dirty="0" err="1">
                <a:latin typeface="Constantia" panose="02030602050306030303" pitchFamily="18" charset="0"/>
              </a:rPr>
              <a:t>Destinatia</a:t>
            </a:r>
            <a:r>
              <a:rPr lang="en-US" sz="2000" b="1" dirty="0">
                <a:latin typeface="Constantia" panose="02030602050306030303" pitchFamily="18" charset="0"/>
              </a:rPr>
              <a:t> as the best Travel Company in not only Northeast India, but globally by providing best travel services to each &amp; every guest of ours.” She also has experience in the field of Education sector where she worked as a Guest Lecturer in different colleges. She has also worked in giant companies like Air India Ltd. &amp; </a:t>
            </a:r>
            <a:r>
              <a:rPr lang="en-US" sz="2000" b="1" dirty="0" err="1">
                <a:latin typeface="Constantia" panose="02030602050306030303" pitchFamily="18" charset="0"/>
              </a:rPr>
              <a:t>Balmer</a:t>
            </a:r>
            <a:r>
              <a:rPr lang="en-US" sz="2000" b="1" dirty="0">
                <a:latin typeface="Constantia" panose="02030602050306030303" pitchFamily="18" charset="0"/>
              </a:rPr>
              <a:t> before starting up her own firm. </a:t>
            </a:r>
            <a:r>
              <a:rPr lang="en-US" sz="2000" b="1" dirty="0" smtClean="0">
                <a:latin typeface="Constantia" panose="02030602050306030303" pitchFamily="18" charset="0"/>
              </a:rPr>
              <a:t>She </a:t>
            </a:r>
            <a:r>
              <a:rPr lang="en-US" sz="2000" b="1" dirty="0">
                <a:latin typeface="Constantia" panose="02030602050306030303" pitchFamily="18" charset="0"/>
              </a:rPr>
              <a:t>has a keen interest </a:t>
            </a:r>
            <a:r>
              <a:rPr lang="en-US" sz="2000" b="1" dirty="0" smtClean="0">
                <a:latin typeface="Constantia" panose="02030602050306030303" pitchFamily="18" charset="0"/>
              </a:rPr>
              <a:t>in working on sectors related to Youth employment, community development, </a:t>
            </a:r>
            <a:r>
              <a:rPr lang="en-US" sz="2000" b="1" dirty="0">
                <a:latin typeface="Constantia" panose="02030602050306030303" pitchFamily="18" charset="0"/>
              </a:rPr>
              <a:t>Aviation, Travel &amp; Tourism, Entrepreneurship, Education, Handloom &amp; Handicraft sectors in India for which she is taking leap of steps forward and has a mindset to </a:t>
            </a:r>
            <a:r>
              <a:rPr lang="en-US" sz="2000" b="1" dirty="0" smtClean="0">
                <a:latin typeface="Constantia" panose="02030602050306030303" pitchFamily="18" charset="0"/>
              </a:rPr>
              <a:t>take a quantum leap for YOUTH &amp; COMMUNITY EMPOWERMENT </a:t>
            </a:r>
            <a:r>
              <a:rPr lang="en-US" sz="2000" b="1" dirty="0">
                <a:latin typeface="Constantia" panose="02030602050306030303" pitchFamily="18" charset="0"/>
              </a:rPr>
              <a:t>in </a:t>
            </a:r>
            <a:r>
              <a:rPr lang="en-US" sz="2000" b="1" dirty="0" smtClean="0">
                <a:latin typeface="Constantia" panose="02030602050306030303" pitchFamily="18" charset="0"/>
              </a:rPr>
              <a:t>India &amp; globally.</a:t>
            </a:r>
            <a:r>
              <a:rPr lang="en-US" sz="2000" b="1" dirty="0">
                <a:latin typeface="Constantia" panose="02030602050306030303" pitchFamily="18" charset="0"/>
              </a:rPr>
              <a:t> </a:t>
            </a:r>
            <a:endParaRPr lang="en-US" sz="2000" b="1" spc="25" dirty="0" smtClean="0">
              <a:latin typeface="Constantia" panose="02030602050306030303" pitchFamily="18"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5</a:t>
            </a:fld>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3335" y="4405819"/>
            <a:ext cx="6177916" cy="6577646"/>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10076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Mansi</a:t>
            </a:r>
            <a:r>
              <a:rPr lang="en-US" sz="6600" spc="-135" dirty="0" smtClean="0">
                <a:solidFill>
                  <a:schemeClr val="tx1"/>
                </a:solidFill>
              </a:rPr>
              <a:t> Patel, State Vice President (Gujarat)</a:t>
            </a:r>
            <a:r>
              <a:rPr lang="en-US" sz="6600" spc="-135" dirty="0" smtClean="0">
                <a:solidFill>
                  <a:schemeClr val="bg1"/>
                </a:solidFill>
              </a:rPr>
              <a:t/>
            </a:r>
            <a:br>
              <a:rPr lang="en-US" sz="6600" spc="-135" dirty="0" smtClean="0">
                <a:solidFill>
                  <a:schemeClr val="bg1"/>
                </a:solidFill>
              </a:rPr>
            </a:br>
            <a:r>
              <a:rPr sz="2950" b="0" spc="240" dirty="0" smtClean="0">
                <a:latin typeface="Myriad Pro"/>
                <a:cs typeface="Myriad Pro"/>
              </a:rPr>
              <a:t> </a:t>
            </a:r>
            <a:r>
              <a:rPr lang="en-US" sz="2950" spc="240" dirty="0">
                <a:latin typeface="Myriad Pro"/>
                <a:cs typeface="Myriad Pro"/>
              </a:rPr>
              <a:t>State </a:t>
            </a:r>
            <a:r>
              <a:rPr lang="en-US" sz="2950" spc="240" dirty="0" smtClean="0">
                <a:latin typeface="Myriad Pro"/>
                <a:cs typeface="Myriad Pro"/>
              </a:rPr>
              <a:t>Vice President - Gujarat </a:t>
            </a:r>
            <a:r>
              <a:rPr lang="en-US" sz="2950" spc="240" dirty="0">
                <a:latin typeface="Myriad Pro"/>
                <a:cs typeface="Myriad Pro"/>
              </a:rPr>
              <a:t>(YOUTH &amp; COMMUNITY EMPOWERMENT </a:t>
            </a:r>
            <a:r>
              <a:rPr lang="en-US" sz="2950" spc="55" dirty="0">
                <a:latin typeface="Myriad Pro"/>
                <a:cs typeface="Myriad Pro"/>
              </a:rPr>
              <a:t>C</a:t>
            </a:r>
            <a:r>
              <a:rPr lang="en-US" sz="2950" spc="114" dirty="0">
                <a:latin typeface="Myriad Pro"/>
                <a:cs typeface="Myriad Pro"/>
              </a:rPr>
              <a:t>OUNCIL)</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868681" y="5779216"/>
            <a:ext cx="11583668" cy="5216813"/>
          </a:xfrm>
          <a:prstGeom prst="rect">
            <a:avLst/>
          </a:prstGeom>
        </p:spPr>
        <p:txBody>
          <a:bodyPr vert="horz" wrap="square" lIns="0" tIns="0" rIns="0" bIns="0" rtlCol="0">
            <a:spAutoFit/>
          </a:bodyPr>
          <a:lstStyle/>
          <a:p>
            <a:pPr algn="just"/>
            <a:r>
              <a:rPr lang="en-US" sz="4500" b="1" spc="25" dirty="0" smtClean="0">
                <a:latin typeface="Garamond"/>
                <a:cs typeface="Garamond"/>
              </a:rPr>
              <a:t>BIO:-</a:t>
            </a:r>
            <a:r>
              <a:rPr lang="en-US" sz="4200" b="1" dirty="0" smtClean="0">
                <a:latin typeface="Garamond" panose="02020404030301010803" pitchFamily="18" charset="0"/>
                <a:ea typeface="Gadugi" panose="020B0502040204020203" pitchFamily="34" charset="0"/>
              </a:rPr>
              <a:t>Ms. </a:t>
            </a:r>
            <a:r>
              <a:rPr lang="en-US" sz="4200" b="1" dirty="0" err="1" smtClean="0">
                <a:latin typeface="Garamond" panose="02020404030301010803" pitchFamily="18" charset="0"/>
                <a:ea typeface="Gadugi" panose="020B0502040204020203" pitchFamily="34" charset="0"/>
              </a:rPr>
              <a:t>Mansi</a:t>
            </a:r>
            <a:r>
              <a:rPr lang="en-US" sz="4200" b="1" dirty="0" smtClean="0">
                <a:latin typeface="Garamond" panose="02020404030301010803" pitchFamily="18" charset="0"/>
                <a:ea typeface="Gadugi" panose="020B0502040204020203" pitchFamily="34" charset="0"/>
              </a:rPr>
              <a:t> Patel is a</a:t>
            </a:r>
            <a:r>
              <a:rPr lang="en-US" sz="4200" b="1" dirty="0" smtClean="0">
                <a:latin typeface="Garamond" panose="02020404030301010803" pitchFamily="18" charset="0"/>
              </a:rPr>
              <a:t> </a:t>
            </a:r>
            <a:r>
              <a:rPr lang="en-US" sz="4200" b="1" dirty="0">
                <a:latin typeface="Garamond" panose="02020404030301010803" pitchFamily="18" charset="0"/>
              </a:rPr>
              <a:t>model and a </a:t>
            </a:r>
            <a:r>
              <a:rPr lang="en-US" sz="4200" b="1" dirty="0" err="1">
                <a:latin typeface="Garamond" panose="02020404030301010803" pitchFamily="18" charset="0"/>
              </a:rPr>
              <a:t>cryptopreneur</a:t>
            </a:r>
            <a:r>
              <a:rPr lang="en-US" sz="4200" b="1" dirty="0">
                <a:latin typeface="Garamond" panose="02020404030301010803" pitchFamily="18" charset="0"/>
              </a:rPr>
              <a:t> who is interested in working for the health sector by providing pure water. </a:t>
            </a:r>
            <a:r>
              <a:rPr lang="en-US" sz="4200" b="1" dirty="0" err="1">
                <a:latin typeface="Garamond" panose="02020404030301010803" pitchFamily="18" charset="0"/>
              </a:rPr>
              <a:t>Mansi</a:t>
            </a:r>
            <a:r>
              <a:rPr lang="en-US" sz="4200" b="1" dirty="0">
                <a:latin typeface="Garamond" panose="02020404030301010803" pitchFamily="18" charset="0"/>
              </a:rPr>
              <a:t>  is an owner partner of </a:t>
            </a:r>
            <a:r>
              <a:rPr lang="en-US" sz="4200" b="1" dirty="0" err="1">
                <a:latin typeface="Garamond" panose="02020404030301010803" pitchFamily="18" charset="0"/>
              </a:rPr>
              <a:t>kangen</a:t>
            </a:r>
            <a:r>
              <a:rPr lang="en-US" sz="4200" b="1" dirty="0">
                <a:latin typeface="Garamond" panose="02020404030301010803" pitchFamily="18" charset="0"/>
              </a:rPr>
              <a:t> water which is a water purification system to improve health. She takes active participation in health awareness events and often visits places to impart knowledge on the importance of health and fitness</a:t>
            </a:r>
            <a:r>
              <a:rPr lang="en-US" sz="4200" b="1" dirty="0" smtClean="0">
                <a:latin typeface="Garamond" panose="02020404030301010803" pitchFamily="18" charset="0"/>
              </a:rPr>
              <a:t>.</a:t>
            </a:r>
            <a:endParaRPr lang="en-US" sz="4200" b="1" spc="25" dirty="0" smtClean="0">
              <a:latin typeface="Garamond" panose="02020404030301010803" pitchFamily="18" charset="0"/>
              <a:ea typeface="Gadugi" panose="020B0502040204020203" pitchFamily="34"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50</a:t>
            </a:fld>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93981" y="4388915"/>
            <a:ext cx="6013603" cy="6521800"/>
          </a:xfrm>
          <a:prstGeom prst="rect">
            <a:avLst/>
          </a:prstGeom>
        </p:spPr>
      </p:pic>
    </p:spTree>
    <p:extLst>
      <p:ext uri="{BB962C8B-B14F-4D97-AF65-F5344CB8AC3E}">
        <p14:creationId xmlns:p14="http://schemas.microsoft.com/office/powerpoint/2010/main" val="10652054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8" y="854075"/>
            <a:ext cx="18364200" cy="4267280"/>
          </a:xfrm>
          <a:prstGeom prst="rect">
            <a:avLst/>
          </a:prstGeom>
        </p:spPr>
        <p:txBody>
          <a:bodyPr vert="horz" wrap="square" lIns="0" tIns="1101810" rIns="0" bIns="0" rtlCol="0">
            <a:spAutoFit/>
          </a:bodyPr>
          <a:lstStyle/>
          <a:p>
            <a:pPr marL="307340" algn="ctr">
              <a:lnSpc>
                <a:spcPts val="8150"/>
              </a:lnSpc>
            </a:pPr>
            <a:r>
              <a:rPr lang="en-US" sz="6600" spc="-135" dirty="0" smtClean="0">
                <a:solidFill>
                  <a:schemeClr val="tx1"/>
                </a:solidFill>
              </a:rPr>
              <a:t>Riya Parikh, Council Member</a:t>
            </a:r>
            <a:br>
              <a:rPr lang="en-US" sz="6600" spc="-135" dirty="0" smtClean="0">
                <a:solidFill>
                  <a:schemeClr val="tx1"/>
                </a:solidFill>
              </a:rPr>
            </a:br>
            <a:r>
              <a:rPr sz="2950" b="0" spc="240" dirty="0" smtClean="0">
                <a:latin typeface="Myriad Pro"/>
                <a:cs typeface="Myriad Pro"/>
              </a:rPr>
              <a:t> </a:t>
            </a:r>
            <a:r>
              <a:rPr lang="en-US" sz="2950" spc="240" dirty="0">
                <a:latin typeface="Myriad Pro"/>
                <a:cs typeface="Myriad Pro"/>
              </a:rPr>
              <a:t>S</a:t>
            </a:r>
            <a:r>
              <a:rPr lang="en-US" sz="2950" spc="240" dirty="0" smtClean="0">
                <a:latin typeface="Myriad Pro"/>
                <a:cs typeface="Myriad Pro"/>
              </a:rPr>
              <a:t>tate </a:t>
            </a:r>
            <a:r>
              <a:rPr lang="en-US" sz="2950" spc="240" dirty="0">
                <a:latin typeface="Myriad Pro"/>
                <a:cs typeface="Myriad Pro"/>
              </a:rPr>
              <a:t>C</a:t>
            </a:r>
            <a:r>
              <a:rPr lang="en-US" sz="2950" spc="240" dirty="0" smtClean="0">
                <a:latin typeface="Myriad Pro"/>
                <a:cs typeface="Myriad Pro"/>
              </a:rPr>
              <a:t>ouncil Member – Gujarat (YOUTH &amp; COMMUNITY EMPOWERMENT </a:t>
            </a:r>
            <a:r>
              <a:rPr sz="2950" spc="55" dirty="0" smtClean="0">
                <a:latin typeface="Myriad Pro"/>
                <a:cs typeface="Myriad Pro"/>
              </a:rPr>
              <a:t>C</a:t>
            </a:r>
            <a:r>
              <a:rPr sz="2950" spc="114" dirty="0" smtClean="0">
                <a:latin typeface="Myriad Pro"/>
                <a:cs typeface="Myriad Pro"/>
              </a:rPr>
              <a:t>OUNCIL</a:t>
            </a:r>
            <a:r>
              <a:rPr lang="en-US" sz="2950" spc="114" dirty="0" smtClean="0">
                <a:latin typeface="Myriad Pro"/>
                <a:cs typeface="Myriad Pro"/>
              </a:rPr>
              <a:t>)</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44228" y="5834430"/>
            <a:ext cx="11751928" cy="5001369"/>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a:t>
            </a:r>
            <a:r>
              <a:rPr lang="en-US" sz="4500" b="1" spc="25" dirty="0">
                <a:latin typeface="Constantia" panose="02030602050306030303" pitchFamily="18" charset="0"/>
                <a:cs typeface="Garamond"/>
              </a:rPr>
              <a:t>:-</a:t>
            </a:r>
            <a:r>
              <a:rPr lang="en-US" sz="4000" b="1" spc="25" dirty="0">
                <a:latin typeface="Garamond" panose="02020404030301010803" pitchFamily="18" charset="0"/>
                <a:cs typeface="Garamond"/>
              </a:rPr>
              <a:t>Growing up in India, </a:t>
            </a:r>
            <a:r>
              <a:rPr lang="en-US" sz="4000" b="1" spc="25" dirty="0" smtClean="0">
                <a:latin typeface="Garamond" panose="02020404030301010803" pitchFamily="18" charset="0"/>
                <a:cs typeface="Garamond"/>
              </a:rPr>
              <a:t>Ms. Parikh </a:t>
            </a:r>
            <a:r>
              <a:rPr lang="en-US" sz="4000" b="1" spc="25" dirty="0">
                <a:latin typeface="Garamond" panose="02020404030301010803" pitchFamily="18" charset="0"/>
                <a:cs typeface="Garamond"/>
              </a:rPr>
              <a:t>saw a dearth of healthcare awareness initiatives for women and</a:t>
            </a:r>
          </a:p>
          <a:p>
            <a:pPr algn="just"/>
            <a:r>
              <a:rPr lang="en-US" sz="4000" b="1" spc="25" dirty="0">
                <a:latin typeface="Garamond" panose="02020404030301010803" pitchFamily="18" charset="0"/>
                <a:cs typeface="Garamond"/>
              </a:rPr>
              <a:t>decided to put </a:t>
            </a:r>
            <a:r>
              <a:rPr lang="en-US" sz="4000" b="1" spc="25" dirty="0" smtClean="0">
                <a:latin typeface="Garamond" panose="02020404030301010803" pitchFamily="18" charset="0"/>
                <a:cs typeface="Garamond"/>
              </a:rPr>
              <a:t>her </a:t>
            </a:r>
            <a:r>
              <a:rPr lang="en-US" sz="4000" b="1" spc="25" dirty="0">
                <a:latin typeface="Garamond" panose="02020404030301010803" pitchFamily="18" charset="0"/>
                <a:cs typeface="Garamond"/>
              </a:rPr>
              <a:t>educational training and background as a pharmacist to use by writing patient</a:t>
            </a:r>
          </a:p>
          <a:p>
            <a:pPr algn="just"/>
            <a:r>
              <a:rPr lang="en-US" sz="4000" b="1" spc="25" dirty="0">
                <a:latin typeface="Garamond" panose="02020404030301010803" pitchFamily="18" charset="0"/>
                <a:cs typeface="Garamond"/>
              </a:rPr>
              <a:t>information articles for </a:t>
            </a:r>
            <a:r>
              <a:rPr lang="en-US" sz="4000" b="1" spc="25" dirty="0" smtClean="0">
                <a:latin typeface="Garamond" panose="02020404030301010803" pitchFamily="18" charset="0"/>
                <a:cs typeface="Garamond"/>
              </a:rPr>
              <a:t>women’s </a:t>
            </a:r>
            <a:r>
              <a:rPr lang="en-US" sz="4000" b="1" spc="25" dirty="0">
                <a:latin typeface="Garamond" panose="02020404030301010803" pitchFamily="18" charset="0"/>
                <a:cs typeface="Garamond"/>
              </a:rPr>
              <a:t>health and wellness</a:t>
            </a:r>
            <a:r>
              <a:rPr lang="en-US" sz="4000" b="1" spc="25" dirty="0" smtClean="0">
                <a:latin typeface="Garamond" panose="02020404030301010803" pitchFamily="18" charset="0"/>
                <a:cs typeface="Garamond"/>
              </a:rPr>
              <a:t>. She aspires </a:t>
            </a:r>
            <a:r>
              <a:rPr lang="en-US" sz="4000" b="1" spc="25" dirty="0">
                <a:latin typeface="Garamond" panose="02020404030301010803" pitchFamily="18" charset="0"/>
                <a:cs typeface="Garamond"/>
              </a:rPr>
              <a:t>to bridge the gap </a:t>
            </a:r>
            <a:r>
              <a:rPr lang="en-US" sz="4000" b="1" spc="25" dirty="0" smtClean="0">
                <a:latin typeface="Garamond" panose="02020404030301010803" pitchFamily="18" charset="0"/>
                <a:cs typeface="Garamond"/>
              </a:rPr>
              <a:t>between knowledge </a:t>
            </a:r>
            <a:r>
              <a:rPr lang="en-US" sz="4000" b="1" spc="25" dirty="0">
                <a:latin typeface="Garamond" panose="02020404030301010803" pitchFamily="18" charset="0"/>
                <a:cs typeface="Garamond"/>
              </a:rPr>
              <a:t>and wellness through integration of physical well-being and mindfulness.</a:t>
            </a:r>
            <a:endParaRPr lang="en-IN" sz="4000" b="1" dirty="0">
              <a:latin typeface="Garamond" panose="02020404030301010803" pitchFamily="18" charset="0"/>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51</a:t>
            </a:fld>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33020" y="4397564"/>
            <a:ext cx="6158228" cy="6513150"/>
          </a:xfrm>
          <a:prstGeom prst="rect">
            <a:avLst/>
          </a:prstGeom>
        </p:spPr>
      </p:pic>
    </p:spTree>
    <p:extLst>
      <p:ext uri="{BB962C8B-B14F-4D97-AF65-F5344CB8AC3E}">
        <p14:creationId xmlns:p14="http://schemas.microsoft.com/office/powerpoint/2010/main" val="33286932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8" y="854075"/>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Suchi</a:t>
            </a:r>
            <a:r>
              <a:rPr lang="en-US" sz="6600" spc="-135" dirty="0" smtClean="0">
                <a:solidFill>
                  <a:schemeClr val="tx1"/>
                </a:solidFill>
              </a:rPr>
              <a:t> Sharma, Council Member</a:t>
            </a:r>
            <a:br>
              <a:rPr lang="en-US" sz="6600" spc="-135" dirty="0" smtClean="0">
                <a:solidFill>
                  <a:schemeClr val="tx1"/>
                </a:solidFill>
              </a:rPr>
            </a:br>
            <a:r>
              <a:rPr sz="2950" b="0" spc="240" dirty="0" smtClean="0">
                <a:latin typeface="Myriad Pro"/>
                <a:cs typeface="Myriad Pro"/>
              </a:rPr>
              <a:t> </a:t>
            </a:r>
            <a:r>
              <a:rPr lang="en-US" sz="2950" spc="240" dirty="0">
                <a:latin typeface="Myriad Pro"/>
                <a:cs typeface="Myriad Pro"/>
              </a:rPr>
              <a:t>S</a:t>
            </a:r>
            <a:r>
              <a:rPr lang="en-US" sz="2950" spc="240" dirty="0" smtClean="0">
                <a:latin typeface="Myriad Pro"/>
                <a:cs typeface="Myriad Pro"/>
              </a:rPr>
              <a:t>tate </a:t>
            </a:r>
            <a:r>
              <a:rPr lang="en-US" sz="2950" spc="240" dirty="0">
                <a:latin typeface="Myriad Pro"/>
                <a:cs typeface="Myriad Pro"/>
              </a:rPr>
              <a:t>C</a:t>
            </a:r>
            <a:r>
              <a:rPr lang="en-US" sz="2950" spc="240" dirty="0" smtClean="0">
                <a:latin typeface="Myriad Pro"/>
                <a:cs typeface="Myriad Pro"/>
              </a:rPr>
              <a:t>ouncil Member – Gujarat (YOUTH &amp; COMMUNITY EMPOWERMENT </a:t>
            </a:r>
            <a:r>
              <a:rPr sz="2950" spc="55" dirty="0" smtClean="0">
                <a:latin typeface="Myriad Pro"/>
                <a:cs typeface="Myriad Pro"/>
              </a:rPr>
              <a:t>C</a:t>
            </a:r>
            <a:r>
              <a:rPr sz="2950" spc="114" dirty="0" smtClean="0">
                <a:latin typeface="Myriad Pro"/>
                <a:cs typeface="Myriad Pro"/>
              </a:rPr>
              <a:t>OUNCIL</a:t>
            </a:r>
            <a:r>
              <a:rPr lang="en-US" sz="2950" spc="114" dirty="0" smtClean="0">
                <a:latin typeface="Myriad Pro"/>
                <a:cs typeface="Myriad Pro"/>
              </a:rPr>
              <a:t>)</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44228" y="6362711"/>
            <a:ext cx="11751928" cy="4154984"/>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a:t>
            </a:r>
            <a:r>
              <a:rPr lang="en-US" sz="4500" b="1" spc="25" dirty="0" smtClean="0">
                <a:latin typeface="Garamond" panose="02020404030301010803" pitchFamily="18" charset="0"/>
                <a:cs typeface="Garamond"/>
              </a:rPr>
              <a:t>Ms. </a:t>
            </a:r>
            <a:r>
              <a:rPr lang="en-US" sz="4500" b="1" spc="25" dirty="0" err="1" smtClean="0">
                <a:latin typeface="Garamond" panose="02020404030301010803" pitchFamily="18" charset="0"/>
                <a:cs typeface="Garamond"/>
              </a:rPr>
              <a:t>Suchi</a:t>
            </a:r>
            <a:r>
              <a:rPr lang="en-US" sz="4500" b="1" spc="25" dirty="0" smtClean="0">
                <a:latin typeface="Garamond" panose="02020404030301010803" pitchFamily="18" charset="0"/>
                <a:cs typeface="Garamond"/>
              </a:rPr>
              <a:t> Sharma is a legal </a:t>
            </a:r>
            <a:r>
              <a:rPr lang="en-US" sz="4500" b="1" spc="25" dirty="0">
                <a:latin typeface="Garamond" panose="02020404030301010803" pitchFamily="18" charset="0"/>
                <a:cs typeface="Garamond"/>
              </a:rPr>
              <a:t>researcher in AMS Inform </a:t>
            </a:r>
            <a:r>
              <a:rPr lang="en-US" sz="4500" b="1" spc="25" dirty="0" err="1">
                <a:latin typeface="Garamond" panose="02020404030301010803" pitchFamily="18" charset="0"/>
                <a:cs typeface="Garamond"/>
              </a:rPr>
              <a:t>pvt</a:t>
            </a:r>
            <a:r>
              <a:rPr lang="en-US" sz="4500" b="1" spc="25" dirty="0">
                <a:latin typeface="Garamond" panose="02020404030301010803" pitchFamily="18" charset="0"/>
                <a:cs typeface="Garamond"/>
              </a:rPr>
              <a:t> </a:t>
            </a:r>
            <a:r>
              <a:rPr lang="en-US" sz="4500" b="1" spc="25" dirty="0" smtClean="0">
                <a:latin typeface="Garamond" panose="02020404030301010803" pitchFamily="18" charset="0"/>
                <a:cs typeface="Garamond"/>
              </a:rPr>
              <a:t>ltd. Her </a:t>
            </a:r>
            <a:r>
              <a:rPr lang="en-US" sz="4500" b="1" spc="25" dirty="0">
                <a:latin typeface="Garamond" panose="02020404030301010803" pitchFamily="18" charset="0"/>
                <a:cs typeface="Garamond"/>
              </a:rPr>
              <a:t>interests are constitutional law, privacy laws and assault cases for </a:t>
            </a:r>
            <a:r>
              <a:rPr lang="en-US" sz="4500" b="1" spc="25" dirty="0" smtClean="0">
                <a:latin typeface="Garamond" panose="02020404030301010803" pitchFamily="18" charset="0"/>
                <a:cs typeface="Garamond"/>
              </a:rPr>
              <a:t>minors. Her </a:t>
            </a:r>
            <a:r>
              <a:rPr lang="en-US" sz="4500" b="1" spc="25" dirty="0">
                <a:latin typeface="Garamond" panose="02020404030301010803" pitchFamily="18" charset="0"/>
                <a:cs typeface="Garamond"/>
              </a:rPr>
              <a:t>vision is to deliver effective and skilled representation to </a:t>
            </a:r>
            <a:r>
              <a:rPr lang="en-US" sz="4500" b="1" spc="25" dirty="0" smtClean="0">
                <a:latin typeface="Garamond" panose="02020404030301010803" pitchFamily="18" charset="0"/>
                <a:cs typeface="Garamond"/>
              </a:rPr>
              <a:t>under-</a:t>
            </a:r>
            <a:r>
              <a:rPr lang="en-US" sz="4500" b="1" spc="25" dirty="0" err="1" smtClean="0">
                <a:latin typeface="Garamond" panose="02020404030301010803" pitchFamily="18" charset="0"/>
                <a:cs typeface="Garamond"/>
              </a:rPr>
              <a:t>priveleged</a:t>
            </a:r>
            <a:r>
              <a:rPr lang="en-US" sz="4500" b="1" spc="25" dirty="0" smtClean="0">
                <a:latin typeface="Garamond" panose="02020404030301010803" pitchFamily="18" charset="0"/>
                <a:cs typeface="Garamond"/>
              </a:rPr>
              <a:t> </a:t>
            </a:r>
            <a:r>
              <a:rPr lang="en-US" sz="4500" b="1" spc="25" dirty="0">
                <a:latin typeface="Garamond" panose="02020404030301010803" pitchFamily="18" charset="0"/>
                <a:cs typeface="Garamond"/>
              </a:rPr>
              <a:t>victims of abuse.</a:t>
            </a:r>
            <a:endParaRPr lang="en-IN" sz="4000" b="1" dirty="0">
              <a:latin typeface="Garamond" panose="02020404030301010803" pitchFamily="18" charset="0"/>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52</a:t>
            </a:fld>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3335" y="4397564"/>
            <a:ext cx="6177913" cy="6513150"/>
          </a:xfrm>
          <a:prstGeom prst="rect">
            <a:avLst/>
          </a:prstGeom>
        </p:spPr>
      </p:pic>
    </p:spTree>
    <p:extLst>
      <p:ext uri="{BB962C8B-B14F-4D97-AF65-F5344CB8AC3E}">
        <p14:creationId xmlns:p14="http://schemas.microsoft.com/office/powerpoint/2010/main" val="10611841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8" y="854075"/>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Mudita</a:t>
            </a:r>
            <a:r>
              <a:rPr lang="en-US" sz="6600" spc="-135" dirty="0" smtClean="0">
                <a:solidFill>
                  <a:schemeClr val="tx1"/>
                </a:solidFill>
              </a:rPr>
              <a:t> Rajput, Council Member</a:t>
            </a:r>
            <a:br>
              <a:rPr lang="en-US" sz="6600" spc="-135" dirty="0" smtClean="0">
                <a:solidFill>
                  <a:schemeClr val="tx1"/>
                </a:solidFill>
              </a:rPr>
            </a:br>
            <a:r>
              <a:rPr sz="2950" b="0" spc="240" dirty="0" smtClean="0">
                <a:latin typeface="Myriad Pro"/>
                <a:cs typeface="Myriad Pro"/>
              </a:rPr>
              <a:t> </a:t>
            </a:r>
            <a:r>
              <a:rPr lang="en-US" sz="2950" spc="240" dirty="0" smtClean="0">
                <a:latin typeface="Myriad Pro"/>
                <a:cs typeface="Myriad Pro"/>
              </a:rPr>
              <a:t>National </a:t>
            </a:r>
            <a:r>
              <a:rPr lang="en-US" sz="2950" spc="240" dirty="0">
                <a:latin typeface="Myriad Pro"/>
                <a:cs typeface="Myriad Pro"/>
              </a:rPr>
              <a:t>C</a:t>
            </a:r>
            <a:r>
              <a:rPr lang="en-US" sz="2950" spc="240" dirty="0" smtClean="0">
                <a:latin typeface="Myriad Pro"/>
                <a:cs typeface="Myriad Pro"/>
              </a:rPr>
              <a:t>ouncil Member (YOUTH &amp; COMMUNITY EMPOWERMENT </a:t>
            </a:r>
            <a:r>
              <a:rPr sz="2950" spc="55" dirty="0" smtClean="0">
                <a:latin typeface="Myriad Pro"/>
                <a:cs typeface="Myriad Pro"/>
              </a:rPr>
              <a:t>C</a:t>
            </a:r>
            <a:r>
              <a:rPr sz="2950" spc="114" dirty="0" smtClean="0">
                <a:latin typeface="Myriad Pro"/>
                <a:cs typeface="Myriad Pro"/>
              </a:rPr>
              <a:t>OUNCIL</a:t>
            </a:r>
            <a:r>
              <a:rPr lang="en-US" sz="2950" spc="114" dirty="0" smtClean="0">
                <a:latin typeface="Myriad Pro"/>
                <a:cs typeface="Myriad Pro"/>
              </a:rPr>
              <a:t>)</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44228" y="6603872"/>
            <a:ext cx="11751928" cy="3462486"/>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a:t>
            </a:r>
            <a:r>
              <a:rPr lang="en-US" sz="4500" b="1" spc="25" dirty="0" smtClean="0">
                <a:latin typeface="Garamond" panose="02020404030301010803" pitchFamily="18" charset="0"/>
                <a:cs typeface="Garamond"/>
              </a:rPr>
              <a:t>Ms. </a:t>
            </a:r>
            <a:r>
              <a:rPr lang="en-US" sz="4500" b="1" spc="25" dirty="0" err="1" smtClean="0">
                <a:latin typeface="Garamond" panose="02020404030301010803" pitchFamily="18" charset="0"/>
                <a:cs typeface="Garamond"/>
              </a:rPr>
              <a:t>Mudita</a:t>
            </a:r>
            <a:r>
              <a:rPr lang="en-US" sz="4500" b="1" spc="25" dirty="0" smtClean="0">
                <a:latin typeface="Garamond" panose="02020404030301010803" pitchFamily="18" charset="0"/>
                <a:cs typeface="Garamond"/>
              </a:rPr>
              <a:t> Singh Rajput is </a:t>
            </a:r>
            <a:r>
              <a:rPr lang="en-US" sz="4500" b="1" spc="25" dirty="0">
                <a:latin typeface="Garamond" panose="02020404030301010803" pitchFamily="18" charset="0"/>
                <a:cs typeface="Garamond"/>
              </a:rPr>
              <a:t>working as a consultant for a legal firm. </a:t>
            </a:r>
            <a:r>
              <a:rPr lang="en-US" sz="4500" b="1" spc="25" dirty="0" smtClean="0">
                <a:latin typeface="Garamond" panose="02020404030301010803" pitchFamily="18" charset="0"/>
                <a:cs typeface="Garamond"/>
              </a:rPr>
              <a:t>Her </a:t>
            </a:r>
            <a:r>
              <a:rPr lang="en-US" sz="4500" b="1" spc="25" dirty="0">
                <a:latin typeface="Garamond" panose="02020404030301010803" pitchFamily="18" charset="0"/>
                <a:cs typeface="Garamond"/>
              </a:rPr>
              <a:t>interests include making women </a:t>
            </a:r>
            <a:r>
              <a:rPr lang="en-US" sz="4500" b="1" spc="25" dirty="0" smtClean="0">
                <a:latin typeface="Garamond" panose="02020404030301010803" pitchFamily="18" charset="0"/>
                <a:cs typeface="Garamond"/>
              </a:rPr>
              <a:t>aware about </a:t>
            </a:r>
            <a:r>
              <a:rPr lang="en-US" sz="4500" b="1" spc="25" dirty="0">
                <a:latin typeface="Garamond" panose="02020404030301010803" pitchFamily="18" charset="0"/>
                <a:cs typeface="Garamond"/>
              </a:rPr>
              <a:t>their laws and work for justice to contribute for a </a:t>
            </a:r>
            <a:r>
              <a:rPr lang="en-US" sz="4500" b="1" spc="25" dirty="0" smtClean="0">
                <a:latin typeface="Garamond" panose="02020404030301010803" pitchFamily="18" charset="0"/>
                <a:cs typeface="Garamond"/>
              </a:rPr>
              <a:t>peaceful society.</a:t>
            </a:r>
            <a:endParaRPr lang="en-IN" sz="4000" b="1" dirty="0">
              <a:latin typeface="Garamond" panose="02020404030301010803" pitchFamily="18" charset="0"/>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53</a:t>
            </a:fld>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82718" y="4433148"/>
            <a:ext cx="6208530" cy="6477566"/>
          </a:xfrm>
          <a:prstGeom prst="rect">
            <a:avLst/>
          </a:prstGeom>
        </p:spPr>
      </p:pic>
    </p:spTree>
    <p:extLst>
      <p:ext uri="{BB962C8B-B14F-4D97-AF65-F5344CB8AC3E}">
        <p14:creationId xmlns:p14="http://schemas.microsoft.com/office/powerpoint/2010/main" val="21613687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8" y="854075"/>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Sashi</a:t>
            </a:r>
            <a:r>
              <a:rPr lang="en-US" sz="6600" spc="-135" dirty="0" smtClean="0">
                <a:solidFill>
                  <a:schemeClr val="tx1"/>
                </a:solidFill>
              </a:rPr>
              <a:t> Singh </a:t>
            </a:r>
            <a:r>
              <a:rPr lang="en-US" sz="6600" spc="-135" dirty="0" err="1" smtClean="0">
                <a:solidFill>
                  <a:schemeClr val="tx1"/>
                </a:solidFill>
              </a:rPr>
              <a:t>Parihar</a:t>
            </a:r>
            <a:r>
              <a:rPr lang="en-US" sz="6600" spc="-135" dirty="0" smtClean="0">
                <a:solidFill>
                  <a:schemeClr val="tx1"/>
                </a:solidFill>
              </a:rPr>
              <a:t>, Council Member</a:t>
            </a:r>
            <a:br>
              <a:rPr lang="en-US" sz="6600" spc="-135" dirty="0" smtClean="0">
                <a:solidFill>
                  <a:schemeClr val="tx1"/>
                </a:solidFill>
              </a:rPr>
            </a:br>
            <a:r>
              <a:rPr sz="2950" b="0" spc="240" dirty="0" smtClean="0">
                <a:latin typeface="Myriad Pro"/>
                <a:cs typeface="Myriad Pro"/>
              </a:rPr>
              <a:t> </a:t>
            </a:r>
            <a:r>
              <a:rPr lang="en-US" sz="2700" spc="240" dirty="0">
                <a:latin typeface="Myriad Pro"/>
                <a:cs typeface="Myriad Pro"/>
              </a:rPr>
              <a:t>S</a:t>
            </a:r>
            <a:r>
              <a:rPr lang="en-US" sz="2700" spc="240" dirty="0" smtClean="0">
                <a:latin typeface="Myriad Pro"/>
                <a:cs typeface="Myriad Pro"/>
              </a:rPr>
              <a:t>tate </a:t>
            </a:r>
            <a:r>
              <a:rPr lang="en-US" sz="2700" spc="240" dirty="0">
                <a:latin typeface="Myriad Pro"/>
                <a:cs typeface="Myriad Pro"/>
              </a:rPr>
              <a:t>C</a:t>
            </a:r>
            <a:r>
              <a:rPr lang="en-US" sz="2700" spc="240" dirty="0" smtClean="0">
                <a:latin typeface="Myriad Pro"/>
                <a:cs typeface="Myriad Pro"/>
              </a:rPr>
              <a:t>ouncil Member – Madhya Pradesh (YOUTH &amp; COMMUNITY EMPOWERMENT </a:t>
            </a:r>
            <a:r>
              <a:rPr sz="2700" spc="55" dirty="0" smtClean="0">
                <a:latin typeface="Myriad Pro"/>
                <a:cs typeface="Myriad Pro"/>
              </a:rPr>
              <a:t>C</a:t>
            </a:r>
            <a:r>
              <a:rPr sz="2700" spc="114" dirty="0" smtClean="0">
                <a:latin typeface="Myriad Pro"/>
                <a:cs typeface="Myriad Pro"/>
              </a:rPr>
              <a:t>OUNCIL</a:t>
            </a:r>
            <a:r>
              <a:rPr lang="en-US" sz="2700" spc="114" dirty="0" smtClean="0">
                <a:latin typeface="Myriad Pro"/>
                <a:cs typeface="Myriad Pro"/>
              </a:rPr>
              <a:t>)</a:t>
            </a:r>
            <a:r>
              <a:rPr lang="en-US" sz="2700" b="0" spc="114" dirty="0">
                <a:latin typeface="Myriad Pro"/>
                <a:cs typeface="Myriad Pro"/>
              </a:rPr>
              <a:t/>
            </a:r>
            <a:br>
              <a:rPr lang="en-US" sz="270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44228" y="5807075"/>
            <a:ext cx="11751928" cy="4755148"/>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a:t>
            </a:r>
            <a:r>
              <a:rPr lang="en-US" sz="4500" b="1" spc="25" dirty="0">
                <a:latin typeface="Garamond" panose="02020404030301010803" pitchFamily="18" charset="0"/>
                <a:cs typeface="Garamond"/>
              </a:rPr>
              <a:t> </a:t>
            </a:r>
            <a:r>
              <a:rPr lang="en-IN" sz="3300" b="1" dirty="0" smtClean="0">
                <a:latin typeface="Garamond" panose="02020404030301010803" pitchFamily="18" charset="0"/>
              </a:rPr>
              <a:t>She currently resides and works in </a:t>
            </a:r>
            <a:r>
              <a:rPr lang="en-IN" sz="3300" b="1" dirty="0" err="1" smtClean="0">
                <a:latin typeface="Garamond" panose="02020404030301010803" pitchFamily="18" charset="0"/>
              </a:rPr>
              <a:t>Nowgong</a:t>
            </a:r>
            <a:r>
              <a:rPr lang="en-IN" sz="3300" b="1" dirty="0" smtClean="0">
                <a:latin typeface="Garamond" panose="02020404030301010803" pitchFamily="18" charset="0"/>
              </a:rPr>
              <a:t>, </a:t>
            </a:r>
            <a:r>
              <a:rPr lang="en-IN" sz="3300" b="1" dirty="0" err="1" smtClean="0">
                <a:latin typeface="Garamond" panose="02020404030301010803" pitchFamily="18" charset="0"/>
              </a:rPr>
              <a:t>Chhatarpur</a:t>
            </a:r>
            <a:r>
              <a:rPr lang="en-IN" sz="3300" b="1" dirty="0" smtClean="0">
                <a:latin typeface="Garamond" panose="02020404030301010803" pitchFamily="18" charset="0"/>
              </a:rPr>
              <a:t>, </a:t>
            </a:r>
            <a:r>
              <a:rPr lang="en-IN" sz="3300" b="1" dirty="0" err="1" smtClean="0">
                <a:latin typeface="Garamond" panose="02020404030301010803" pitchFamily="18" charset="0"/>
              </a:rPr>
              <a:t>Chhatarpur</a:t>
            </a:r>
            <a:r>
              <a:rPr lang="en-IN" sz="3300" b="1" dirty="0" smtClean="0">
                <a:latin typeface="Garamond" panose="02020404030301010803" pitchFamily="18" charset="0"/>
              </a:rPr>
              <a:t>, Madhya Pradesh. </a:t>
            </a:r>
            <a:r>
              <a:rPr lang="en-IN" sz="3300" b="1" dirty="0" err="1" smtClean="0">
                <a:latin typeface="Garamond" panose="02020404030301010803" pitchFamily="18" charset="0"/>
              </a:rPr>
              <a:t>Shashi</a:t>
            </a:r>
            <a:r>
              <a:rPr lang="en-IN" sz="3300" b="1" dirty="0" smtClean="0">
                <a:latin typeface="Garamond" panose="02020404030301010803" pitchFamily="18" charset="0"/>
              </a:rPr>
              <a:t> has achieved recognition for her work in the area of prevention of domestic violence and as a women's trainer her dedication to empowering women is evident in her tireless efforts to promote gender equality and provide support and resources to those who have experienced abuse. Through her work, </a:t>
            </a:r>
            <a:r>
              <a:rPr lang="en-IN" sz="3300" b="1" dirty="0" err="1" smtClean="0">
                <a:latin typeface="Garamond" panose="02020404030301010803" pitchFamily="18" charset="0"/>
              </a:rPr>
              <a:t>Shashi</a:t>
            </a:r>
            <a:r>
              <a:rPr lang="en-IN" sz="3300" b="1" dirty="0" smtClean="0">
                <a:latin typeface="Garamond" panose="02020404030301010803" pitchFamily="18" charset="0"/>
              </a:rPr>
              <a:t> has become a role model for women in her community and beyond, inspiring others to join the fight for women's rights and empowerment.</a:t>
            </a:r>
            <a:endParaRPr lang="en-IN" sz="3300" b="1" dirty="0">
              <a:latin typeface="Garamond" panose="02020404030301010803" pitchFamily="18" charset="0"/>
            </a:endParaRPr>
          </a:p>
        </p:txBody>
      </p:sp>
      <p:sp>
        <p:nvSpPr>
          <p:cNvPr id="13" name="object 13"/>
          <p:cNvSpPr/>
          <p:nvPr/>
        </p:nvSpPr>
        <p:spPr>
          <a:xfrm>
            <a:off x="356010" y="14555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54</a:t>
            </a:fld>
            <a:endParaRPr lang="en-US"/>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3334" y="4392374"/>
            <a:ext cx="6177913" cy="6518340"/>
          </a:xfrm>
          <a:prstGeom prst="rect">
            <a:avLst/>
          </a:prstGeom>
        </p:spPr>
      </p:pic>
    </p:spTree>
    <p:extLst>
      <p:ext uri="{BB962C8B-B14F-4D97-AF65-F5344CB8AC3E}">
        <p14:creationId xmlns:p14="http://schemas.microsoft.com/office/powerpoint/2010/main" val="253990784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8" y="854075"/>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Himaja</a:t>
            </a:r>
            <a:r>
              <a:rPr lang="en-US" sz="6600" spc="-135" dirty="0" smtClean="0">
                <a:solidFill>
                  <a:schemeClr val="tx1"/>
                </a:solidFill>
              </a:rPr>
              <a:t> </a:t>
            </a:r>
            <a:r>
              <a:rPr lang="en-US" sz="6600" spc="-135" dirty="0" err="1" smtClean="0">
                <a:solidFill>
                  <a:schemeClr val="tx1"/>
                </a:solidFill>
              </a:rPr>
              <a:t>Sathuluri</a:t>
            </a:r>
            <a:r>
              <a:rPr lang="en-US" sz="6600" spc="-135" dirty="0" smtClean="0">
                <a:solidFill>
                  <a:schemeClr val="tx1"/>
                </a:solidFill>
              </a:rPr>
              <a:t>, Council Member</a:t>
            </a:r>
            <a:br>
              <a:rPr lang="en-US" sz="6600" spc="-135" dirty="0" smtClean="0">
                <a:solidFill>
                  <a:schemeClr val="tx1"/>
                </a:solidFill>
              </a:rPr>
            </a:br>
            <a:r>
              <a:rPr sz="2950" b="0" spc="240" dirty="0" smtClean="0">
                <a:latin typeface="Myriad Pro"/>
                <a:cs typeface="Myriad Pro"/>
              </a:rPr>
              <a:t> </a:t>
            </a:r>
            <a:r>
              <a:rPr lang="en-US" sz="2950" spc="240" dirty="0">
                <a:latin typeface="Myriad Pro"/>
                <a:cs typeface="Myriad Pro"/>
              </a:rPr>
              <a:t>S</a:t>
            </a:r>
            <a:r>
              <a:rPr lang="en-US" sz="2950" spc="240" dirty="0" smtClean="0">
                <a:latin typeface="Myriad Pro"/>
                <a:cs typeface="Myriad Pro"/>
              </a:rPr>
              <a:t>tate </a:t>
            </a:r>
            <a:r>
              <a:rPr lang="en-US" sz="2950" spc="240" dirty="0">
                <a:latin typeface="Myriad Pro"/>
                <a:cs typeface="Myriad Pro"/>
              </a:rPr>
              <a:t>C</a:t>
            </a:r>
            <a:r>
              <a:rPr lang="en-US" sz="2950" spc="240" dirty="0" smtClean="0">
                <a:latin typeface="Myriad Pro"/>
                <a:cs typeface="Myriad Pro"/>
              </a:rPr>
              <a:t>ouncil Member – Gujarat (YOUTH &amp; COMMUNITY EMPOWERMENT </a:t>
            </a:r>
            <a:r>
              <a:rPr sz="2950" spc="55" dirty="0" smtClean="0">
                <a:latin typeface="Myriad Pro"/>
                <a:cs typeface="Myriad Pro"/>
              </a:rPr>
              <a:t>C</a:t>
            </a:r>
            <a:r>
              <a:rPr sz="2950" spc="114" dirty="0" smtClean="0">
                <a:latin typeface="Myriad Pro"/>
                <a:cs typeface="Myriad Pro"/>
              </a:rPr>
              <a:t>OUNCIL</a:t>
            </a:r>
            <a:r>
              <a:rPr lang="en-US" sz="2950" spc="114" dirty="0" smtClean="0">
                <a:latin typeface="Myriad Pro"/>
                <a:cs typeface="Myriad Pro"/>
              </a:rPr>
              <a:t>)</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44228" y="6045280"/>
            <a:ext cx="11751928" cy="4847481"/>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 </a:t>
            </a:r>
            <a:r>
              <a:rPr lang="en-US" sz="4500" b="1" spc="25" dirty="0" err="1" smtClean="0">
                <a:latin typeface="Constantia" panose="02030602050306030303" pitchFamily="18" charset="0"/>
                <a:cs typeface="Garamond"/>
              </a:rPr>
              <a:t>Himaja</a:t>
            </a:r>
            <a:r>
              <a:rPr lang="en-US" sz="4500" b="1" spc="25" dirty="0" smtClean="0">
                <a:latin typeface="Constantia" panose="02030602050306030303" pitchFamily="18" charset="0"/>
                <a:cs typeface="Garamond"/>
              </a:rPr>
              <a:t> </a:t>
            </a:r>
            <a:r>
              <a:rPr lang="en-US" sz="4500" b="1" spc="25" dirty="0" err="1" smtClean="0">
                <a:latin typeface="Constantia" panose="02030602050306030303" pitchFamily="18" charset="0"/>
                <a:cs typeface="Garamond"/>
              </a:rPr>
              <a:t>Sathuluri</a:t>
            </a:r>
            <a:r>
              <a:rPr lang="en-US" sz="4500" b="1" spc="25" dirty="0" smtClean="0">
                <a:latin typeface="Constantia" panose="02030602050306030303" pitchFamily="18" charset="0"/>
                <a:cs typeface="Garamond"/>
              </a:rPr>
              <a:t> is a Senior ASCP </a:t>
            </a:r>
            <a:r>
              <a:rPr lang="en-US" sz="4500" b="1" spc="25" dirty="0" err="1" smtClean="0">
                <a:latin typeface="Constantia" panose="02030602050306030303" pitchFamily="18" charset="0"/>
                <a:cs typeface="Garamond"/>
              </a:rPr>
              <a:t>Conultant</a:t>
            </a:r>
            <a:r>
              <a:rPr lang="en-US" sz="4500" b="1" spc="25" dirty="0">
                <a:latin typeface="Constantia" panose="02030602050306030303" pitchFamily="18" charset="0"/>
                <a:cs typeface="Garamond"/>
              </a:rPr>
              <a:t> </a:t>
            </a:r>
            <a:r>
              <a:rPr lang="en-US" sz="4500" b="1" spc="25" dirty="0" smtClean="0">
                <a:latin typeface="Constantia" panose="02030602050306030303" pitchFamily="18" charset="0"/>
                <a:cs typeface="Garamond"/>
              </a:rPr>
              <a:t>for Oracle Cloud Supply Chain planning. She has completed her Bachelors in Architecture from </a:t>
            </a:r>
            <a:r>
              <a:rPr lang="en-US" sz="4500" b="1" spc="25" dirty="0" err="1" smtClean="0">
                <a:latin typeface="Constantia" panose="02030602050306030303" pitchFamily="18" charset="0"/>
                <a:cs typeface="Garamond"/>
              </a:rPr>
              <a:t>Ramaiah</a:t>
            </a:r>
            <a:r>
              <a:rPr lang="en-US" sz="4500" b="1" spc="25" dirty="0" smtClean="0">
                <a:latin typeface="Constantia" panose="02030602050306030303" pitchFamily="18" charset="0"/>
                <a:cs typeface="Garamond"/>
              </a:rPr>
              <a:t> Institute of Technology. She has received ‘Rising Star’ Award for her excellent performance and outstanding contributions in Q3 2022-23.</a:t>
            </a:r>
            <a:endParaRPr lang="en-IN" sz="3300" b="1" dirty="0">
              <a:latin typeface="Garamond" panose="02020404030301010803" pitchFamily="18" charset="0"/>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55</a:t>
            </a:fld>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22225" y="4440470"/>
            <a:ext cx="6169024" cy="6470244"/>
          </a:xfrm>
          <a:prstGeom prst="rect">
            <a:avLst/>
          </a:prstGeom>
        </p:spPr>
      </p:pic>
    </p:spTree>
    <p:extLst>
      <p:ext uri="{BB962C8B-B14F-4D97-AF65-F5344CB8AC3E}">
        <p14:creationId xmlns:p14="http://schemas.microsoft.com/office/powerpoint/2010/main" val="305569719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8" y="854075"/>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Simran</a:t>
            </a:r>
            <a:r>
              <a:rPr lang="en-US" sz="6600" spc="-135" dirty="0" smtClean="0">
                <a:solidFill>
                  <a:schemeClr val="tx1"/>
                </a:solidFill>
              </a:rPr>
              <a:t> Malhotra, Council Member</a:t>
            </a:r>
            <a:br>
              <a:rPr lang="en-US" sz="6600" spc="-135" dirty="0" smtClean="0">
                <a:solidFill>
                  <a:schemeClr val="tx1"/>
                </a:solidFill>
              </a:rPr>
            </a:br>
            <a:r>
              <a:rPr sz="2950" b="0" spc="240" dirty="0" smtClean="0">
                <a:latin typeface="Myriad Pro"/>
                <a:cs typeface="Myriad Pro"/>
              </a:rPr>
              <a:t> </a:t>
            </a:r>
            <a:r>
              <a:rPr lang="en-US" sz="2950" spc="240" dirty="0">
                <a:latin typeface="Myriad Pro"/>
                <a:cs typeface="Myriad Pro"/>
              </a:rPr>
              <a:t>S</a:t>
            </a:r>
            <a:r>
              <a:rPr lang="en-US" sz="2950" spc="240" dirty="0" smtClean="0">
                <a:latin typeface="Myriad Pro"/>
                <a:cs typeface="Myriad Pro"/>
              </a:rPr>
              <a:t>tate </a:t>
            </a:r>
            <a:r>
              <a:rPr lang="en-US" sz="2950" spc="240" dirty="0">
                <a:latin typeface="Myriad Pro"/>
                <a:cs typeface="Myriad Pro"/>
              </a:rPr>
              <a:t>C</a:t>
            </a:r>
            <a:r>
              <a:rPr lang="en-US" sz="2950" spc="240" dirty="0" smtClean="0">
                <a:latin typeface="Myriad Pro"/>
                <a:cs typeface="Myriad Pro"/>
              </a:rPr>
              <a:t>ouncil Member – Gujarat (YOUTH &amp; COMMUNITY EMPOWERMENT </a:t>
            </a:r>
            <a:r>
              <a:rPr sz="2950" spc="55" dirty="0" smtClean="0">
                <a:latin typeface="Myriad Pro"/>
                <a:cs typeface="Myriad Pro"/>
              </a:rPr>
              <a:t>C</a:t>
            </a:r>
            <a:r>
              <a:rPr sz="2950" spc="114" dirty="0" smtClean="0">
                <a:latin typeface="Myriad Pro"/>
                <a:cs typeface="Myriad Pro"/>
              </a:rPr>
              <a:t>OUNCIL</a:t>
            </a:r>
            <a:r>
              <a:rPr lang="en-US" sz="2950" spc="114" dirty="0" smtClean="0">
                <a:latin typeface="Myriad Pro"/>
                <a:cs typeface="Myriad Pro"/>
              </a:rPr>
              <a:t>)</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44228" y="5692717"/>
            <a:ext cx="11751928" cy="5124480"/>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 </a:t>
            </a:r>
            <a:r>
              <a:rPr lang="en-US" sz="4500" b="1" spc="25" dirty="0" smtClean="0">
                <a:latin typeface="Garamond" panose="02020404030301010803" pitchFamily="18" charset="0"/>
                <a:cs typeface="Garamond"/>
              </a:rPr>
              <a:t>Ms. </a:t>
            </a:r>
            <a:r>
              <a:rPr lang="en-US" sz="4500" b="1" spc="25" dirty="0" err="1" smtClean="0">
                <a:latin typeface="Garamond" panose="02020404030301010803" pitchFamily="18" charset="0"/>
                <a:cs typeface="Garamond"/>
              </a:rPr>
              <a:t>Simran</a:t>
            </a:r>
            <a:r>
              <a:rPr lang="en-US" sz="4500" b="1" spc="25" dirty="0" smtClean="0">
                <a:latin typeface="Garamond" panose="02020404030301010803" pitchFamily="18" charset="0"/>
                <a:cs typeface="Garamond"/>
              </a:rPr>
              <a:t> Malhotra is a </a:t>
            </a:r>
            <a:r>
              <a:rPr lang="en-US" sz="3600" b="1" dirty="0" smtClean="0">
                <a:latin typeface="Garamond" panose="02020404030301010803" pitchFamily="18" charset="0"/>
              </a:rPr>
              <a:t>Programmatic </a:t>
            </a:r>
            <a:r>
              <a:rPr lang="en-US" sz="3600" b="1" dirty="0">
                <a:latin typeface="Garamond" panose="02020404030301010803" pitchFamily="18" charset="0"/>
              </a:rPr>
              <a:t>Account Manager with an experience of working in the fields of Campaign Management and Key Account </a:t>
            </a:r>
            <a:r>
              <a:rPr lang="en-US" sz="3600" b="1" dirty="0" smtClean="0">
                <a:latin typeface="Garamond" panose="02020404030301010803" pitchFamily="18" charset="0"/>
              </a:rPr>
              <a:t>Management. She is Skilled </a:t>
            </a:r>
            <a:r>
              <a:rPr lang="en-US" sz="3600" b="1" dirty="0">
                <a:latin typeface="Garamond" panose="02020404030301010803" pitchFamily="18" charset="0"/>
              </a:rPr>
              <a:t>in </a:t>
            </a:r>
            <a:r>
              <a:rPr lang="en-US" sz="3600" b="1" dirty="0" smtClean="0">
                <a:latin typeface="Garamond" panose="02020404030301010803" pitchFamily="18" charset="0"/>
              </a:rPr>
              <a:t>Programmatic </a:t>
            </a:r>
            <a:r>
              <a:rPr lang="en-US" sz="3600" b="1" dirty="0">
                <a:latin typeface="Garamond" panose="02020404030301010803" pitchFamily="18" charset="0"/>
              </a:rPr>
              <a:t>Media </a:t>
            </a:r>
            <a:r>
              <a:rPr lang="en-US" sz="3600" b="1" dirty="0" smtClean="0">
                <a:latin typeface="Garamond" panose="02020404030301010803" pitchFamily="18" charset="0"/>
              </a:rPr>
              <a:t>Buying, </a:t>
            </a:r>
            <a:r>
              <a:rPr lang="en-US" sz="3600" b="1" dirty="0">
                <a:latin typeface="Garamond" panose="02020404030301010803" pitchFamily="18" charset="0"/>
              </a:rPr>
              <a:t>Client </a:t>
            </a:r>
            <a:r>
              <a:rPr lang="en-US" sz="3600" b="1" dirty="0" smtClean="0">
                <a:latin typeface="Garamond" panose="02020404030301010803" pitchFamily="18" charset="0"/>
              </a:rPr>
              <a:t>Servicing, </a:t>
            </a:r>
            <a:r>
              <a:rPr lang="en-US" sz="3600" b="1" dirty="0">
                <a:latin typeface="Garamond" panose="02020404030301010803" pitchFamily="18" charset="0"/>
              </a:rPr>
              <a:t>Account growth </a:t>
            </a:r>
            <a:r>
              <a:rPr lang="en-US" sz="3600" b="1" dirty="0" smtClean="0">
                <a:latin typeface="Garamond" panose="02020404030301010803" pitchFamily="18" charset="0"/>
              </a:rPr>
              <a:t>strategies, Social </a:t>
            </a:r>
            <a:r>
              <a:rPr lang="en-US" sz="3600" b="1" dirty="0">
                <a:latin typeface="Garamond" panose="02020404030301010803" pitchFamily="18" charset="0"/>
              </a:rPr>
              <a:t>Media Marketing Platform </a:t>
            </a:r>
            <a:r>
              <a:rPr lang="en-US" sz="3600" b="1" dirty="0" smtClean="0">
                <a:latin typeface="Garamond" panose="02020404030301010803" pitchFamily="18" charset="0"/>
              </a:rPr>
              <a:t>Solutions and </a:t>
            </a:r>
            <a:r>
              <a:rPr lang="en-US" sz="3600" b="1" dirty="0">
                <a:latin typeface="Garamond" panose="02020404030301010803" pitchFamily="18" charset="0"/>
              </a:rPr>
              <a:t>Brand Management.</a:t>
            </a:r>
            <a:br>
              <a:rPr lang="en-US" sz="3600" b="1" dirty="0">
                <a:latin typeface="Garamond" panose="02020404030301010803" pitchFamily="18" charset="0"/>
              </a:rPr>
            </a:br>
            <a:r>
              <a:rPr lang="en-US" sz="3600" b="1" dirty="0" smtClean="0">
                <a:latin typeface="Garamond" panose="02020404030301010803" pitchFamily="18" charset="0"/>
              </a:rPr>
              <a:t>She is an Exponent </a:t>
            </a:r>
            <a:r>
              <a:rPr lang="en-US" sz="3600" b="1" dirty="0">
                <a:latin typeface="Garamond" panose="02020404030301010803" pitchFamily="18" charset="0"/>
              </a:rPr>
              <a:t>Marketing professional with Business academic </a:t>
            </a:r>
            <a:r>
              <a:rPr lang="en-US" sz="3600" b="1" dirty="0" smtClean="0">
                <a:latin typeface="Garamond" panose="02020404030301010803" pitchFamily="18" charset="0"/>
              </a:rPr>
              <a:t>background. Apart </a:t>
            </a:r>
            <a:r>
              <a:rPr lang="en-US" sz="3600" b="1" dirty="0">
                <a:latin typeface="Garamond" panose="02020404030301010803" pitchFamily="18" charset="0"/>
              </a:rPr>
              <a:t>from this </a:t>
            </a:r>
            <a:r>
              <a:rPr lang="en-US" sz="3600" b="1" dirty="0" smtClean="0">
                <a:latin typeface="Garamond" panose="02020404030301010803" pitchFamily="18" charset="0"/>
              </a:rPr>
              <a:t>she is also </a:t>
            </a:r>
            <a:r>
              <a:rPr lang="en-US" sz="3600" b="1" dirty="0">
                <a:latin typeface="Garamond" panose="02020404030301010803" pitchFamily="18" charset="0"/>
              </a:rPr>
              <a:t>an Artist living in a pile of non-fiction books and paints.</a:t>
            </a:r>
            <a:endParaRPr lang="en-IN" sz="3300" b="1" dirty="0">
              <a:latin typeface="Garamond" panose="02020404030301010803" pitchFamily="18" charset="0"/>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56</a:t>
            </a:fld>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76084" y="4397564"/>
            <a:ext cx="6215164" cy="6513150"/>
          </a:xfrm>
          <a:prstGeom prst="rect">
            <a:avLst/>
          </a:prstGeom>
        </p:spPr>
      </p:pic>
    </p:spTree>
    <p:extLst>
      <p:ext uri="{BB962C8B-B14F-4D97-AF65-F5344CB8AC3E}">
        <p14:creationId xmlns:p14="http://schemas.microsoft.com/office/powerpoint/2010/main" val="32608374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8" y="854075"/>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Soujanya</a:t>
            </a:r>
            <a:r>
              <a:rPr lang="en-US" sz="6600" spc="-135" dirty="0" smtClean="0">
                <a:solidFill>
                  <a:schemeClr val="tx1"/>
                </a:solidFill>
              </a:rPr>
              <a:t> </a:t>
            </a:r>
            <a:r>
              <a:rPr lang="en-US" sz="6600" spc="-135" dirty="0" err="1" smtClean="0">
                <a:solidFill>
                  <a:schemeClr val="tx1"/>
                </a:solidFill>
              </a:rPr>
              <a:t>Prabhu</a:t>
            </a:r>
            <a:r>
              <a:rPr lang="en-US" sz="6600" spc="-135" dirty="0" smtClean="0">
                <a:solidFill>
                  <a:schemeClr val="tx1"/>
                </a:solidFill>
              </a:rPr>
              <a:t> </a:t>
            </a:r>
            <a:r>
              <a:rPr lang="en-US" sz="6600" spc="-135" dirty="0" err="1" smtClean="0">
                <a:solidFill>
                  <a:schemeClr val="tx1"/>
                </a:solidFill>
              </a:rPr>
              <a:t>Nayak</a:t>
            </a:r>
            <a:r>
              <a:rPr lang="en-US" sz="6600" spc="-135" dirty="0" smtClean="0">
                <a:solidFill>
                  <a:schemeClr val="tx1"/>
                </a:solidFill>
              </a:rPr>
              <a:t>, Council Member</a:t>
            </a:r>
            <a:br>
              <a:rPr lang="en-US" sz="6600" spc="-135" dirty="0" smtClean="0">
                <a:solidFill>
                  <a:schemeClr val="tx1"/>
                </a:solidFill>
              </a:rPr>
            </a:br>
            <a:r>
              <a:rPr sz="2950" b="0" spc="240" dirty="0" smtClean="0">
                <a:latin typeface="Myriad Pro"/>
                <a:cs typeface="Myriad Pro"/>
              </a:rPr>
              <a:t> </a:t>
            </a:r>
            <a:r>
              <a:rPr lang="en-US" sz="2950" spc="240" dirty="0">
                <a:latin typeface="Myriad Pro"/>
                <a:cs typeface="Myriad Pro"/>
              </a:rPr>
              <a:t>S</a:t>
            </a:r>
            <a:r>
              <a:rPr lang="en-US" sz="2950" spc="240" dirty="0" smtClean="0">
                <a:latin typeface="Myriad Pro"/>
                <a:cs typeface="Myriad Pro"/>
              </a:rPr>
              <a:t>tate </a:t>
            </a:r>
            <a:r>
              <a:rPr lang="en-US" sz="2950" spc="240" dirty="0">
                <a:latin typeface="Myriad Pro"/>
                <a:cs typeface="Myriad Pro"/>
              </a:rPr>
              <a:t>C</a:t>
            </a:r>
            <a:r>
              <a:rPr lang="en-US" sz="2950" spc="240" dirty="0" smtClean="0">
                <a:latin typeface="Myriad Pro"/>
                <a:cs typeface="Myriad Pro"/>
              </a:rPr>
              <a:t>ouncil Member – Gujarat (YOUTH &amp; COMMUNITY EMPOWERMENT </a:t>
            </a:r>
            <a:r>
              <a:rPr sz="2950" spc="55" dirty="0" smtClean="0">
                <a:latin typeface="Myriad Pro"/>
                <a:cs typeface="Myriad Pro"/>
              </a:rPr>
              <a:t>C</a:t>
            </a:r>
            <a:r>
              <a:rPr sz="2950" spc="114" dirty="0" smtClean="0">
                <a:latin typeface="Myriad Pro"/>
                <a:cs typeface="Myriad Pro"/>
              </a:rPr>
              <a:t>OUNCIL</a:t>
            </a:r>
            <a:r>
              <a:rPr lang="en-US" sz="2950" spc="114" dirty="0" smtClean="0">
                <a:latin typeface="Myriad Pro"/>
                <a:cs typeface="Myriad Pro"/>
              </a:rPr>
              <a:t>)</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44228" y="5692717"/>
            <a:ext cx="11649196" cy="5447645"/>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 </a:t>
            </a:r>
            <a:r>
              <a:rPr lang="en-US" sz="4400" b="1" spc="25" dirty="0" smtClean="0">
                <a:latin typeface="Garamond" panose="02020404030301010803" pitchFamily="18" charset="0"/>
                <a:cs typeface="Garamond"/>
              </a:rPr>
              <a:t>Ms. </a:t>
            </a:r>
            <a:r>
              <a:rPr lang="en-US" sz="4400" b="1" spc="25" dirty="0" err="1" smtClean="0">
                <a:latin typeface="Garamond" panose="02020404030301010803" pitchFamily="18" charset="0"/>
                <a:cs typeface="Garamond"/>
              </a:rPr>
              <a:t>Soujanya</a:t>
            </a:r>
            <a:r>
              <a:rPr lang="en-US" sz="4400" b="1" spc="25" dirty="0" smtClean="0">
                <a:latin typeface="Garamond" panose="02020404030301010803" pitchFamily="18" charset="0"/>
                <a:cs typeface="Garamond"/>
              </a:rPr>
              <a:t> </a:t>
            </a:r>
            <a:r>
              <a:rPr lang="en-US" sz="4400" b="1" spc="25" dirty="0" err="1" smtClean="0">
                <a:latin typeface="Garamond" panose="02020404030301010803" pitchFamily="18" charset="0"/>
                <a:cs typeface="Garamond"/>
              </a:rPr>
              <a:t>Prabhu</a:t>
            </a:r>
            <a:r>
              <a:rPr lang="en-US" sz="4400" b="1" spc="25" dirty="0" smtClean="0">
                <a:latin typeface="Garamond" panose="02020404030301010803" pitchFamily="18" charset="0"/>
                <a:cs typeface="Garamond"/>
              </a:rPr>
              <a:t> </a:t>
            </a:r>
            <a:r>
              <a:rPr lang="en-US" sz="4400" b="1" spc="25" dirty="0" err="1" smtClean="0">
                <a:latin typeface="Garamond" panose="02020404030301010803" pitchFamily="18" charset="0"/>
                <a:cs typeface="Garamond"/>
              </a:rPr>
              <a:t>Nayak</a:t>
            </a:r>
            <a:r>
              <a:rPr lang="en-US" sz="4400" b="1" spc="25" dirty="0" smtClean="0">
                <a:latin typeface="Garamond" panose="02020404030301010803" pitchFamily="18" charset="0"/>
                <a:cs typeface="Garamond"/>
              </a:rPr>
              <a:t> is a </a:t>
            </a:r>
            <a:r>
              <a:rPr lang="en-US" sz="4400" b="1" dirty="0" smtClean="0">
                <a:latin typeface="Garamond" panose="02020404030301010803" pitchFamily="18" charset="0"/>
              </a:rPr>
              <a:t>CRM </a:t>
            </a:r>
            <a:r>
              <a:rPr lang="en-US" sz="4400" b="1" dirty="0">
                <a:latin typeface="Garamond" panose="02020404030301010803" pitchFamily="18" charset="0"/>
              </a:rPr>
              <a:t>expert with 9+ years of experience, handling various roles and currently working as AVP-Product at </a:t>
            </a:r>
            <a:r>
              <a:rPr lang="en-US" sz="4400" b="1" dirty="0" err="1" smtClean="0">
                <a:latin typeface="Garamond" panose="02020404030301010803" pitchFamily="18" charset="0"/>
              </a:rPr>
              <a:t>Kapturecrm</a:t>
            </a:r>
            <a:r>
              <a:rPr lang="en-US" sz="4400" b="1" dirty="0" smtClean="0">
                <a:latin typeface="Garamond" panose="02020404030301010803" pitchFamily="18" charset="0"/>
              </a:rPr>
              <a:t>. She started her </a:t>
            </a:r>
            <a:r>
              <a:rPr lang="en-US" sz="4400" b="1" dirty="0">
                <a:latin typeface="Garamond" panose="02020404030301010803" pitchFamily="18" charset="0"/>
              </a:rPr>
              <a:t>career as </a:t>
            </a:r>
            <a:r>
              <a:rPr lang="en-US" sz="4400" b="1" dirty="0" smtClean="0">
                <a:latin typeface="Garamond" panose="02020404030301010803" pitchFamily="18" charset="0"/>
              </a:rPr>
              <a:t>CRM executive/manager and handled </a:t>
            </a:r>
            <a:r>
              <a:rPr lang="en-US" sz="4400" b="1" dirty="0">
                <a:latin typeface="Garamond" panose="02020404030301010803" pitchFamily="18" charset="0"/>
              </a:rPr>
              <a:t>implementation of domestic and international </a:t>
            </a:r>
            <a:r>
              <a:rPr lang="en-US" sz="4400" b="1" dirty="0" smtClean="0">
                <a:latin typeface="Garamond" panose="02020404030301010803" pitchFamily="18" charset="0"/>
              </a:rPr>
              <a:t>projects, managed </a:t>
            </a:r>
            <a:r>
              <a:rPr lang="en-US" sz="4400" b="1" dirty="0">
                <a:latin typeface="Garamond" panose="02020404030301010803" pitchFamily="18" charset="0"/>
              </a:rPr>
              <a:t>customer service team at </a:t>
            </a:r>
            <a:r>
              <a:rPr lang="en-US" sz="4400" b="1" dirty="0" err="1" smtClean="0">
                <a:latin typeface="Garamond" panose="02020404030301010803" pitchFamily="18" charset="0"/>
              </a:rPr>
              <a:t>Kapture</a:t>
            </a:r>
            <a:r>
              <a:rPr lang="en-US" sz="4400" b="1" dirty="0" smtClean="0">
                <a:latin typeface="Garamond" panose="02020404030301010803" pitchFamily="18" charset="0"/>
              </a:rPr>
              <a:t> </a:t>
            </a:r>
            <a:r>
              <a:rPr lang="en-US" sz="4400" b="1" dirty="0" err="1" smtClean="0">
                <a:latin typeface="Garamond" panose="02020404030301010803" pitchFamily="18" charset="0"/>
              </a:rPr>
              <a:t>crm</a:t>
            </a:r>
            <a:r>
              <a:rPr lang="en-US" sz="4400" b="1" dirty="0" smtClean="0">
                <a:latin typeface="Garamond" panose="02020404030301010803" pitchFamily="18" charset="0"/>
              </a:rPr>
              <a:t> </a:t>
            </a:r>
            <a:r>
              <a:rPr lang="en-US" sz="4400" b="1" dirty="0">
                <a:latin typeface="Garamond" panose="02020404030301010803" pitchFamily="18" charset="0"/>
              </a:rPr>
              <a:t>for 4 years</a:t>
            </a:r>
            <a:r>
              <a:rPr lang="en-US" sz="4400" b="1" dirty="0" smtClean="0">
                <a:latin typeface="Garamond" panose="02020404030301010803" pitchFamily="18" charset="0"/>
              </a:rPr>
              <a:t>.</a:t>
            </a:r>
            <a:r>
              <a:rPr lang="en-US" sz="4500" b="1" spc="25" dirty="0" smtClean="0">
                <a:latin typeface="Garamond" panose="02020404030301010803" pitchFamily="18" charset="0"/>
                <a:cs typeface="Garamond"/>
              </a:rPr>
              <a:t>  </a:t>
            </a:r>
            <a:endParaRPr lang="en-IN" sz="3300" b="1" dirty="0">
              <a:latin typeface="Garamond" panose="02020404030301010803" pitchFamily="18" charset="0"/>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57</a:t>
            </a:fld>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1745" y="4380794"/>
            <a:ext cx="6290180" cy="6419634"/>
          </a:xfrm>
          <a:prstGeom prst="rect">
            <a:avLst/>
          </a:prstGeom>
        </p:spPr>
      </p:pic>
    </p:spTree>
    <p:extLst>
      <p:ext uri="{BB962C8B-B14F-4D97-AF65-F5344CB8AC3E}">
        <p14:creationId xmlns:p14="http://schemas.microsoft.com/office/powerpoint/2010/main" val="213072472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8" y="854075"/>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Ayushi</a:t>
            </a:r>
            <a:r>
              <a:rPr lang="en-US" sz="6600" spc="-135" dirty="0" smtClean="0">
                <a:solidFill>
                  <a:schemeClr val="tx1"/>
                </a:solidFill>
              </a:rPr>
              <a:t> </a:t>
            </a:r>
            <a:r>
              <a:rPr lang="en-US" sz="6600" spc="-135" dirty="0" err="1" smtClean="0">
                <a:solidFill>
                  <a:schemeClr val="tx1"/>
                </a:solidFill>
              </a:rPr>
              <a:t>Maheshwari</a:t>
            </a:r>
            <a:r>
              <a:rPr lang="en-US" sz="6600" spc="-135" dirty="0" smtClean="0">
                <a:solidFill>
                  <a:schemeClr val="tx1"/>
                </a:solidFill>
              </a:rPr>
              <a:t>, Council Member</a:t>
            </a:r>
            <a:br>
              <a:rPr lang="en-US" sz="6600" spc="-135" dirty="0" smtClean="0">
                <a:solidFill>
                  <a:schemeClr val="tx1"/>
                </a:solidFill>
              </a:rPr>
            </a:br>
            <a:r>
              <a:rPr sz="2950" b="0" spc="240" dirty="0" smtClean="0">
                <a:latin typeface="Myriad Pro"/>
                <a:cs typeface="Myriad Pro"/>
              </a:rPr>
              <a:t> </a:t>
            </a:r>
            <a:r>
              <a:rPr lang="en-US" sz="2950" spc="240" dirty="0">
                <a:latin typeface="Myriad Pro"/>
                <a:cs typeface="Myriad Pro"/>
              </a:rPr>
              <a:t>S</a:t>
            </a:r>
            <a:r>
              <a:rPr lang="en-US" sz="2950" spc="240" dirty="0" smtClean="0">
                <a:latin typeface="Myriad Pro"/>
                <a:cs typeface="Myriad Pro"/>
              </a:rPr>
              <a:t>tate </a:t>
            </a:r>
            <a:r>
              <a:rPr lang="en-US" sz="2950" spc="240" dirty="0">
                <a:latin typeface="Myriad Pro"/>
                <a:cs typeface="Myriad Pro"/>
              </a:rPr>
              <a:t>C</a:t>
            </a:r>
            <a:r>
              <a:rPr lang="en-US" sz="2950" spc="240" dirty="0" smtClean="0">
                <a:latin typeface="Myriad Pro"/>
                <a:cs typeface="Myriad Pro"/>
              </a:rPr>
              <a:t>ouncil Member – Gujarat (YOUTH &amp; COMMUNITY EMPOWERMENT </a:t>
            </a:r>
            <a:r>
              <a:rPr sz="2950" spc="55" dirty="0" smtClean="0">
                <a:latin typeface="Myriad Pro"/>
                <a:cs typeface="Myriad Pro"/>
              </a:rPr>
              <a:t>C</a:t>
            </a:r>
            <a:r>
              <a:rPr sz="2950" spc="114" dirty="0" smtClean="0">
                <a:latin typeface="Myriad Pro"/>
                <a:cs typeface="Myriad Pro"/>
              </a:rPr>
              <a:t>OUNCIL</a:t>
            </a:r>
            <a:r>
              <a:rPr lang="en-US" sz="2950" spc="114" dirty="0" smtClean="0">
                <a:latin typeface="Myriad Pro"/>
                <a:cs typeface="Myriad Pro"/>
              </a:rPr>
              <a:t>)</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47969" y="5495876"/>
            <a:ext cx="11649196" cy="5678478"/>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 </a:t>
            </a:r>
            <a:r>
              <a:rPr lang="en-US" sz="3600" b="1" spc="25" dirty="0" smtClean="0">
                <a:latin typeface="Garamond" panose="02020404030301010803" pitchFamily="18" charset="0"/>
                <a:cs typeface="Garamond"/>
              </a:rPr>
              <a:t>Ms. </a:t>
            </a:r>
            <a:r>
              <a:rPr lang="en-US" sz="3600" b="1" spc="25" dirty="0" err="1" smtClean="0">
                <a:latin typeface="Garamond" panose="02020404030301010803" pitchFamily="18" charset="0"/>
                <a:cs typeface="Garamond"/>
              </a:rPr>
              <a:t>Ayushi</a:t>
            </a:r>
            <a:r>
              <a:rPr lang="en-US" sz="3600" b="1" spc="25" dirty="0" smtClean="0">
                <a:latin typeface="Garamond" panose="02020404030301010803" pitchFamily="18" charset="0"/>
                <a:cs typeface="Garamond"/>
              </a:rPr>
              <a:t> </a:t>
            </a:r>
            <a:r>
              <a:rPr lang="en-US" sz="3600" b="1" spc="25" dirty="0" err="1" smtClean="0">
                <a:latin typeface="Garamond" panose="02020404030301010803" pitchFamily="18" charset="0"/>
                <a:cs typeface="Garamond"/>
              </a:rPr>
              <a:t>Maheshwari</a:t>
            </a:r>
            <a:r>
              <a:rPr lang="en-US" sz="3600" b="1" spc="25" dirty="0" smtClean="0">
                <a:latin typeface="Garamond" panose="02020404030301010803" pitchFamily="18" charset="0"/>
                <a:cs typeface="Garamond"/>
              </a:rPr>
              <a:t> completed her</a:t>
            </a:r>
            <a:r>
              <a:rPr lang="en-US" sz="3600" b="1" dirty="0" smtClean="0">
                <a:latin typeface="Garamond" panose="02020404030301010803" pitchFamily="18" charset="0"/>
              </a:rPr>
              <a:t> MBA, on marketing. She is a Lead Generation and Email Marketing Professional who effectively multitasks and is skilled in managing multiple priorities with a positive attitude. She efficiently builds long-term relationships with customers while consistently achieving targets. She has also achieved ‘Employee of the Month award (July 2022)’ for her achievements and continuous improvement. She is open to learning opportunities. She is currently working as a client engagement manager in </a:t>
            </a:r>
            <a:r>
              <a:rPr lang="en-US" sz="3600" b="1" dirty="0" err="1" smtClean="0">
                <a:latin typeface="Garamond" panose="02020404030301010803" pitchFamily="18" charset="0"/>
              </a:rPr>
              <a:t>Calsoft</a:t>
            </a:r>
            <a:r>
              <a:rPr lang="en-US" sz="3600" b="1" dirty="0" smtClean="0">
                <a:latin typeface="Garamond" panose="02020404030301010803" pitchFamily="18" charset="0"/>
              </a:rPr>
              <a:t>.</a:t>
            </a:r>
            <a:endParaRPr lang="en-IN" sz="3600" b="1" dirty="0">
              <a:latin typeface="Garamond" panose="02020404030301010803" pitchFamily="18" charset="0"/>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58</a:t>
            </a:fld>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3335" y="4435475"/>
            <a:ext cx="6177913" cy="6440400"/>
          </a:xfrm>
          <a:prstGeom prst="rect">
            <a:avLst/>
          </a:prstGeom>
        </p:spPr>
      </p:pic>
    </p:spTree>
    <p:extLst>
      <p:ext uri="{BB962C8B-B14F-4D97-AF65-F5344CB8AC3E}">
        <p14:creationId xmlns:p14="http://schemas.microsoft.com/office/powerpoint/2010/main" val="209744799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3902075"/>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8" y="854075"/>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Priyanka</a:t>
            </a:r>
            <a:r>
              <a:rPr lang="en-US" sz="6600" spc="-135" dirty="0" smtClean="0">
                <a:solidFill>
                  <a:schemeClr val="tx1"/>
                </a:solidFill>
              </a:rPr>
              <a:t> </a:t>
            </a:r>
            <a:r>
              <a:rPr lang="en-US" sz="6600" spc="-135" dirty="0" err="1" smtClean="0">
                <a:solidFill>
                  <a:schemeClr val="tx1"/>
                </a:solidFill>
              </a:rPr>
              <a:t>Agarwalla</a:t>
            </a:r>
            <a:r>
              <a:rPr lang="en-US" sz="6600" spc="-135" dirty="0" smtClean="0">
                <a:solidFill>
                  <a:schemeClr val="tx1"/>
                </a:solidFill>
              </a:rPr>
              <a:t>, Council Member</a:t>
            </a:r>
            <a:br>
              <a:rPr lang="en-US" sz="6600" spc="-135" dirty="0" smtClean="0">
                <a:solidFill>
                  <a:schemeClr val="tx1"/>
                </a:solidFill>
              </a:rPr>
            </a:br>
            <a:r>
              <a:rPr sz="2950" b="0" spc="240" dirty="0" smtClean="0">
                <a:latin typeface="Myriad Pro"/>
                <a:cs typeface="Myriad Pro"/>
              </a:rPr>
              <a:t> </a:t>
            </a:r>
            <a:r>
              <a:rPr lang="en-US" sz="2950" spc="240" dirty="0">
                <a:latin typeface="Myriad Pro"/>
                <a:cs typeface="Myriad Pro"/>
              </a:rPr>
              <a:t>S</a:t>
            </a:r>
            <a:r>
              <a:rPr lang="en-US" sz="2950" spc="240" dirty="0" smtClean="0">
                <a:latin typeface="Myriad Pro"/>
                <a:cs typeface="Myriad Pro"/>
              </a:rPr>
              <a:t>tate </a:t>
            </a:r>
            <a:r>
              <a:rPr lang="en-US" sz="2950" spc="240" dirty="0">
                <a:latin typeface="Myriad Pro"/>
                <a:cs typeface="Myriad Pro"/>
              </a:rPr>
              <a:t>C</a:t>
            </a:r>
            <a:r>
              <a:rPr lang="en-US" sz="2950" spc="240" dirty="0" smtClean="0">
                <a:latin typeface="Myriad Pro"/>
                <a:cs typeface="Myriad Pro"/>
              </a:rPr>
              <a:t>ouncil Member – Delhi (YOUTH &amp; COMMUNITY EMPOWERMENT </a:t>
            </a:r>
            <a:r>
              <a:rPr sz="2950" spc="55" dirty="0" smtClean="0">
                <a:latin typeface="Myriad Pro"/>
                <a:cs typeface="Myriad Pro"/>
              </a:rPr>
              <a:t>C</a:t>
            </a:r>
            <a:r>
              <a:rPr sz="2950" spc="114" dirty="0" smtClean="0">
                <a:latin typeface="Myriad Pro"/>
                <a:cs typeface="Myriad Pro"/>
              </a:rPr>
              <a:t>OUNCIL</a:t>
            </a:r>
            <a:r>
              <a:rPr lang="en-US" sz="2950" spc="114" dirty="0" smtClean="0">
                <a:latin typeface="Myriad Pro"/>
                <a:cs typeface="Myriad Pro"/>
              </a:rPr>
              <a:t>)</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46702" y="5311210"/>
            <a:ext cx="11649196" cy="6047809"/>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 </a:t>
            </a:r>
            <a:r>
              <a:rPr lang="en-US" sz="2900" b="1" spc="25" dirty="0" smtClean="0">
                <a:latin typeface="Garamond" panose="02020404030301010803" pitchFamily="18" charset="0"/>
                <a:cs typeface="Garamond"/>
              </a:rPr>
              <a:t>Ms. </a:t>
            </a:r>
            <a:r>
              <a:rPr lang="en-US" sz="2900" b="1" dirty="0" err="1">
                <a:latin typeface="Garamond" panose="02020404030301010803" pitchFamily="18" charset="0"/>
              </a:rPr>
              <a:t>Priyanka</a:t>
            </a:r>
            <a:r>
              <a:rPr lang="en-US" sz="2900" b="1" dirty="0">
                <a:latin typeface="Garamond" panose="02020404030301010803" pitchFamily="18" charset="0"/>
              </a:rPr>
              <a:t> </a:t>
            </a:r>
            <a:r>
              <a:rPr lang="en-US" sz="2900" b="1" dirty="0" err="1">
                <a:latin typeface="Garamond" panose="02020404030301010803" pitchFamily="18" charset="0"/>
              </a:rPr>
              <a:t>Agarwalla</a:t>
            </a:r>
            <a:r>
              <a:rPr lang="en-US" sz="2900" b="1" dirty="0">
                <a:latin typeface="Garamond" panose="02020404030301010803" pitchFamily="18" charset="0"/>
              </a:rPr>
              <a:t> is an experienced textile and fashion designer with her bachelors degree in textile design from National institute of fashion technology. With 8+ years of experience in the retail sector, her expertise lies in Western Wear, Indian Wear, and entrepreneurial venture in home furnishings. Currently she has Co-founded a </a:t>
            </a:r>
            <a:r>
              <a:rPr lang="en-US" sz="2900" b="1" dirty="0" err="1">
                <a:latin typeface="Garamond" panose="02020404030301010803" pitchFamily="18" charset="0"/>
              </a:rPr>
              <a:t>kidswear</a:t>
            </a:r>
            <a:r>
              <a:rPr lang="en-US" sz="2900" b="1" dirty="0">
                <a:latin typeface="Garamond" panose="02020404030301010803" pitchFamily="18" charset="0"/>
              </a:rPr>
              <a:t> clothing brand named Kittles ( A unit of </a:t>
            </a:r>
            <a:r>
              <a:rPr lang="en-US" sz="2900" b="1" dirty="0" err="1">
                <a:latin typeface="Garamond" panose="02020404030301010803" pitchFamily="18" charset="0"/>
              </a:rPr>
              <a:t>Glossglow</a:t>
            </a:r>
            <a:r>
              <a:rPr lang="en-US" sz="2900" b="1" dirty="0">
                <a:latin typeface="Garamond" panose="02020404030301010803" pitchFamily="18" charset="0"/>
              </a:rPr>
              <a:t> Private Limited) which caters to fun and quirky kids clothing line. </a:t>
            </a:r>
            <a:r>
              <a:rPr lang="en-US" sz="2900" b="1" dirty="0" err="1">
                <a:latin typeface="Garamond" panose="02020404030301010803" pitchFamily="18" charset="0"/>
              </a:rPr>
              <a:t>Priyanka’s</a:t>
            </a:r>
            <a:r>
              <a:rPr lang="en-US" sz="2900" b="1" dirty="0">
                <a:latin typeface="Garamond" panose="02020404030301010803" pitchFamily="18" charset="0"/>
              </a:rPr>
              <a:t> designs effortlessly blend modernity with a unique touch. Beyond her professional pursuits, she finds inspiration in doodling and </a:t>
            </a:r>
            <a:r>
              <a:rPr lang="en-US" sz="2900" b="1" dirty="0" err="1">
                <a:latin typeface="Garamond" panose="02020404030301010803" pitchFamily="18" charset="0"/>
              </a:rPr>
              <a:t>gardening.Priyanka</a:t>
            </a:r>
            <a:r>
              <a:rPr lang="en-US" sz="2900" b="1" dirty="0">
                <a:latin typeface="Garamond" panose="02020404030301010803" pitchFamily="18" charset="0"/>
              </a:rPr>
              <a:t> has a passion for design and through this platform she aspires to promote women empowerment specially at the grass root level by promoting crafts from different regions of India and to bring a positive change into the fashion and textile industry.</a:t>
            </a:r>
            <a:endParaRPr lang="en-IN" sz="2900" b="1" dirty="0">
              <a:latin typeface="Garamond" panose="02020404030301010803" pitchFamily="18" charset="0"/>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59</a:t>
            </a:fld>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3335" y="4392225"/>
            <a:ext cx="6177913" cy="6248966"/>
          </a:xfrm>
          <a:prstGeom prst="rect">
            <a:avLst/>
          </a:prstGeom>
        </p:spPr>
      </p:pic>
    </p:spTree>
    <p:extLst>
      <p:ext uri="{BB962C8B-B14F-4D97-AF65-F5344CB8AC3E}">
        <p14:creationId xmlns:p14="http://schemas.microsoft.com/office/powerpoint/2010/main" val="10098470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50" y="753262"/>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Akarshika</a:t>
            </a:r>
            <a:r>
              <a:rPr lang="en-US" sz="6600" spc="-135" dirty="0" smtClean="0">
                <a:solidFill>
                  <a:schemeClr val="tx1"/>
                </a:solidFill>
              </a:rPr>
              <a:t> Sharma, State President (Delhi)</a:t>
            </a:r>
            <a:r>
              <a:rPr lang="en-US" sz="6600" spc="-135" dirty="0" smtClean="0">
                <a:solidFill>
                  <a:schemeClr val="bg1"/>
                </a:solidFill>
              </a:rPr>
              <a:t/>
            </a:r>
            <a:br>
              <a:rPr lang="en-US" sz="6600" spc="-135" dirty="0" smtClean="0">
                <a:solidFill>
                  <a:schemeClr val="bg1"/>
                </a:solidFill>
              </a:rPr>
            </a:br>
            <a:r>
              <a:rPr sz="2950" b="0" spc="240" dirty="0" smtClean="0">
                <a:latin typeface="Myriad Pro"/>
                <a:cs typeface="Myriad Pro"/>
              </a:rPr>
              <a:t> </a:t>
            </a:r>
            <a:r>
              <a:rPr lang="en-US" sz="2950" spc="240" dirty="0">
                <a:latin typeface="Myriad Pro"/>
                <a:cs typeface="Myriad Pro"/>
              </a:rPr>
              <a:t>S</a:t>
            </a:r>
            <a:r>
              <a:rPr lang="en-US" sz="2950" spc="240" dirty="0" smtClean="0">
                <a:latin typeface="Myriad Pro"/>
                <a:cs typeface="Myriad Pro"/>
              </a:rPr>
              <a:t>tate President - Delhi (YOUTH &amp; COMMUNITY EMPOWERMENT </a:t>
            </a:r>
            <a:r>
              <a:rPr sz="2950" spc="55" dirty="0" smtClean="0">
                <a:latin typeface="Myriad Pro"/>
                <a:cs typeface="Myriad Pro"/>
              </a:rPr>
              <a:t>C</a:t>
            </a:r>
            <a:r>
              <a:rPr sz="2950" spc="114" dirty="0" smtClean="0">
                <a:latin typeface="Myriad Pro"/>
                <a:cs typeface="Myriad Pro"/>
              </a:rPr>
              <a:t>OUNCIL</a:t>
            </a:r>
            <a:r>
              <a:rPr lang="en-US" sz="2950" spc="114" dirty="0" smtClean="0">
                <a:latin typeface="Myriad Pro"/>
                <a:cs typeface="Myriad Pro"/>
              </a:rPr>
              <a:t>)</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943104" y="5361093"/>
            <a:ext cx="11583668" cy="5986254"/>
          </a:xfrm>
          <a:prstGeom prst="rect">
            <a:avLst/>
          </a:prstGeom>
        </p:spPr>
        <p:txBody>
          <a:bodyPr vert="horz" wrap="square" lIns="0" tIns="0" rIns="0" bIns="0" rtlCol="0">
            <a:spAutoFit/>
          </a:bodyPr>
          <a:lstStyle/>
          <a:p>
            <a:pPr algn="just"/>
            <a:r>
              <a:rPr lang="en-US" sz="4500" b="1" spc="25" dirty="0" smtClean="0">
                <a:latin typeface="Garamond"/>
                <a:cs typeface="Garamond"/>
              </a:rPr>
              <a:t>BIO:-</a:t>
            </a:r>
            <a:r>
              <a:rPr lang="en-US" sz="3800" b="1" dirty="0">
                <a:latin typeface="Constantia" panose="02030602050306030303" pitchFamily="18" charset="0"/>
              </a:rPr>
              <a:t>Ms. </a:t>
            </a:r>
            <a:r>
              <a:rPr lang="en-US" sz="3800" b="1" dirty="0" err="1">
                <a:latin typeface="Constantia" panose="02030602050306030303" pitchFamily="18" charset="0"/>
              </a:rPr>
              <a:t>Akarshika</a:t>
            </a:r>
            <a:r>
              <a:rPr lang="en-US" sz="3800" b="1" dirty="0">
                <a:latin typeface="Constantia" panose="02030602050306030303" pitchFamily="18" charset="0"/>
              </a:rPr>
              <a:t> is a Cabin Crew at </a:t>
            </a:r>
            <a:r>
              <a:rPr lang="en-US" sz="3800" b="1" dirty="0" err="1">
                <a:latin typeface="Constantia" panose="02030602050306030303" pitchFamily="18" charset="0"/>
              </a:rPr>
              <a:t>Vistara</a:t>
            </a:r>
            <a:r>
              <a:rPr lang="en-US" sz="3800" b="1" dirty="0">
                <a:latin typeface="Constantia" panose="02030602050306030303" pitchFamily="18" charset="0"/>
              </a:rPr>
              <a:t> - TATA </a:t>
            </a:r>
            <a:r>
              <a:rPr lang="en-US" sz="3800" b="1" dirty="0" err="1">
                <a:latin typeface="Constantia" panose="02030602050306030303" pitchFamily="18" charset="0"/>
              </a:rPr>
              <a:t>Sia</a:t>
            </a:r>
            <a:r>
              <a:rPr lang="en-US" sz="3800" b="1" dirty="0">
                <a:latin typeface="Constantia" panose="02030602050306030303" pitchFamily="18" charset="0"/>
              </a:rPr>
              <a:t>. She has done her graduation in political science (</a:t>
            </a:r>
            <a:r>
              <a:rPr lang="en-US" sz="3800" b="1" dirty="0" err="1">
                <a:latin typeface="Constantia" panose="02030602050306030303" pitchFamily="18" charset="0"/>
              </a:rPr>
              <a:t>Hons</a:t>
            </a:r>
            <a:r>
              <a:rPr lang="en-US" sz="3800" b="1" dirty="0">
                <a:latin typeface="Constantia" panose="02030602050306030303" pitchFamily="18" charset="0"/>
              </a:rPr>
              <a:t>.) and have done her Post Graduation in Business Administration. She is also a </a:t>
            </a:r>
            <a:r>
              <a:rPr lang="en-US" sz="3800" b="1" dirty="0" err="1">
                <a:latin typeface="Constantia" panose="02030602050306030303" pitchFamily="18" charset="0"/>
              </a:rPr>
              <a:t>kathak</a:t>
            </a:r>
            <a:r>
              <a:rPr lang="en-US" sz="3800" b="1" dirty="0">
                <a:latin typeface="Constantia" panose="02030602050306030303" pitchFamily="18" charset="0"/>
              </a:rPr>
              <a:t> dancer and have been working as a cabin crew since 2018 with TATA SIA . She has participated in various </a:t>
            </a:r>
            <a:r>
              <a:rPr lang="en-US" sz="3800" b="1" dirty="0" err="1">
                <a:latin typeface="Constantia" panose="02030602050306030303" pitchFamily="18" charset="0"/>
              </a:rPr>
              <a:t>ssessions</a:t>
            </a:r>
            <a:r>
              <a:rPr lang="en-US" sz="3800" b="1" dirty="0">
                <a:latin typeface="Constantia" panose="02030602050306030303" pitchFamily="18" charset="0"/>
              </a:rPr>
              <a:t> related to social welfare and hosted various online panel discussions. She has a drive to do something better for the society.</a:t>
            </a:r>
          </a:p>
          <a:p>
            <a:r>
              <a:rPr lang="en-US" sz="2000" dirty="0"/>
              <a:t/>
            </a:r>
            <a:br>
              <a:rPr lang="en-US" sz="2000" dirty="0"/>
            </a:br>
            <a:r>
              <a:rPr lang="en-US" sz="2000" b="1" dirty="0">
                <a:latin typeface="Constantia" panose="02030602050306030303" pitchFamily="18" charset="0"/>
              </a:rPr>
              <a:t> </a:t>
            </a:r>
            <a:endParaRPr lang="en-US" sz="2000" b="1" spc="25" dirty="0" smtClean="0">
              <a:latin typeface="Constantia" panose="02030602050306030303" pitchFamily="18"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6</a:t>
            </a:fld>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3335" y="4397564"/>
            <a:ext cx="6177914" cy="6513149"/>
          </a:xfrm>
          <a:prstGeom prst="rect">
            <a:avLst/>
          </a:prstGeom>
        </p:spPr>
      </p:pic>
    </p:spTree>
    <p:extLst>
      <p:ext uri="{BB962C8B-B14F-4D97-AF65-F5344CB8AC3E}">
        <p14:creationId xmlns:p14="http://schemas.microsoft.com/office/powerpoint/2010/main" val="393409239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3902075"/>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8" y="854075"/>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Mehak</a:t>
            </a:r>
            <a:r>
              <a:rPr lang="en-US" sz="6600" spc="-135" dirty="0" smtClean="0">
                <a:solidFill>
                  <a:schemeClr val="tx1"/>
                </a:solidFill>
              </a:rPr>
              <a:t> </a:t>
            </a:r>
            <a:r>
              <a:rPr lang="en-US" sz="6600" spc="-135" dirty="0" err="1" smtClean="0">
                <a:solidFill>
                  <a:schemeClr val="tx1"/>
                </a:solidFill>
              </a:rPr>
              <a:t>Alam</a:t>
            </a:r>
            <a:r>
              <a:rPr lang="en-US" sz="6600" spc="-135" dirty="0" smtClean="0">
                <a:solidFill>
                  <a:schemeClr val="tx1"/>
                </a:solidFill>
              </a:rPr>
              <a:t>, Council Member</a:t>
            </a:r>
            <a:br>
              <a:rPr lang="en-US" sz="6600" spc="-135" dirty="0" smtClean="0">
                <a:solidFill>
                  <a:schemeClr val="tx1"/>
                </a:solidFill>
              </a:rPr>
            </a:br>
            <a:r>
              <a:rPr sz="2950" b="0" spc="240" dirty="0" smtClean="0">
                <a:latin typeface="Myriad Pro"/>
                <a:cs typeface="Myriad Pro"/>
              </a:rPr>
              <a:t> </a:t>
            </a:r>
            <a:r>
              <a:rPr lang="en-US" sz="2950" spc="240" dirty="0">
                <a:latin typeface="Myriad Pro"/>
                <a:cs typeface="Myriad Pro"/>
              </a:rPr>
              <a:t>S</a:t>
            </a:r>
            <a:r>
              <a:rPr lang="en-US" sz="2950" spc="240" dirty="0" smtClean="0">
                <a:latin typeface="Myriad Pro"/>
                <a:cs typeface="Myriad Pro"/>
              </a:rPr>
              <a:t>tate </a:t>
            </a:r>
            <a:r>
              <a:rPr lang="en-US" sz="2950" spc="240" dirty="0">
                <a:latin typeface="Myriad Pro"/>
                <a:cs typeface="Myriad Pro"/>
              </a:rPr>
              <a:t>C</a:t>
            </a:r>
            <a:r>
              <a:rPr lang="en-US" sz="2950" spc="240" dirty="0" smtClean="0">
                <a:latin typeface="Myriad Pro"/>
                <a:cs typeface="Myriad Pro"/>
              </a:rPr>
              <a:t>ouncil Member – Delhi (YOUTH &amp; COMMUNITY EMPOWERMENT </a:t>
            </a:r>
            <a:r>
              <a:rPr sz="2950" spc="55" dirty="0" smtClean="0">
                <a:latin typeface="Myriad Pro"/>
                <a:cs typeface="Myriad Pro"/>
              </a:rPr>
              <a:t>C</a:t>
            </a:r>
            <a:r>
              <a:rPr sz="2950" spc="114" dirty="0" smtClean="0">
                <a:latin typeface="Myriad Pro"/>
                <a:cs typeface="Myriad Pro"/>
              </a:rPr>
              <a:t>OUNCIL</a:t>
            </a:r>
            <a:r>
              <a:rPr lang="en-US" sz="2950" spc="114" dirty="0" smtClean="0">
                <a:latin typeface="Myriad Pro"/>
                <a:cs typeface="Myriad Pro"/>
              </a:rPr>
              <a:t>)</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32891" y="5230763"/>
            <a:ext cx="11649196" cy="6078587"/>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 </a:t>
            </a:r>
            <a:r>
              <a:rPr lang="en-US" sz="2500" b="1" dirty="0" smtClean="0">
                <a:latin typeface="Garamond" panose="02020404030301010803" pitchFamily="18" charset="0"/>
              </a:rPr>
              <a:t>Ms. </a:t>
            </a:r>
            <a:r>
              <a:rPr lang="en-US" sz="2500" b="1" dirty="0" err="1" smtClean="0">
                <a:latin typeface="Garamond" panose="02020404030301010803" pitchFamily="18" charset="0"/>
              </a:rPr>
              <a:t>Mehak</a:t>
            </a:r>
            <a:r>
              <a:rPr lang="en-US" sz="2500" b="1" dirty="0" smtClean="0">
                <a:latin typeface="Garamond" panose="02020404030301010803" pitchFamily="18" charset="0"/>
              </a:rPr>
              <a:t> </a:t>
            </a:r>
            <a:r>
              <a:rPr lang="en-US" sz="2500" b="1" dirty="0" err="1" smtClean="0">
                <a:latin typeface="Garamond" panose="02020404030301010803" pitchFamily="18" charset="0"/>
              </a:rPr>
              <a:t>Alam</a:t>
            </a:r>
            <a:r>
              <a:rPr lang="en-US" sz="2500" b="1" dirty="0" smtClean="0">
                <a:latin typeface="Garamond" panose="02020404030301010803" pitchFamily="18" charset="0"/>
              </a:rPr>
              <a:t> has </a:t>
            </a:r>
            <a:r>
              <a:rPr lang="en-US" sz="2500" b="1" dirty="0">
                <a:latin typeface="Garamond" panose="02020404030301010803" pitchFamily="18" charset="0"/>
              </a:rPr>
              <a:t>pursued English (</a:t>
            </a:r>
            <a:r>
              <a:rPr lang="en-US" sz="2500" b="1" dirty="0" err="1">
                <a:latin typeface="Garamond" panose="02020404030301010803" pitchFamily="18" charset="0"/>
              </a:rPr>
              <a:t>hons</a:t>
            </a:r>
            <a:r>
              <a:rPr lang="en-US" sz="2500" b="1" dirty="0">
                <a:latin typeface="Garamond" panose="02020404030301010803" pitchFamily="18" charset="0"/>
              </a:rPr>
              <a:t>) from </a:t>
            </a:r>
            <a:r>
              <a:rPr lang="en-US" sz="2500" b="1" dirty="0" err="1">
                <a:latin typeface="Garamond" panose="02020404030301010803" pitchFamily="18" charset="0"/>
              </a:rPr>
              <a:t>Gargi</a:t>
            </a:r>
            <a:r>
              <a:rPr lang="en-US" sz="2500" b="1" dirty="0">
                <a:latin typeface="Garamond" panose="02020404030301010803" pitchFamily="18" charset="0"/>
              </a:rPr>
              <a:t> College, Delhi University </a:t>
            </a:r>
            <a:r>
              <a:rPr lang="en-US" sz="2500" b="1" dirty="0" smtClean="0">
                <a:latin typeface="Garamond" panose="02020404030301010803" pitchFamily="18" charset="0"/>
              </a:rPr>
              <a:t>and M.A </a:t>
            </a:r>
            <a:r>
              <a:rPr lang="en-US" sz="2500" b="1" dirty="0">
                <a:latin typeface="Garamond" panose="02020404030301010803" pitchFamily="18" charset="0"/>
              </a:rPr>
              <a:t>English from </a:t>
            </a:r>
            <a:r>
              <a:rPr lang="en-US" sz="2500" b="1" dirty="0" smtClean="0">
                <a:latin typeface="Garamond" panose="02020404030301010803" pitchFamily="18" charset="0"/>
              </a:rPr>
              <a:t>LSR. Currently she is </a:t>
            </a:r>
            <a:r>
              <a:rPr lang="en-US" sz="2500" b="1" dirty="0">
                <a:latin typeface="Garamond" panose="02020404030301010803" pitchFamily="18" charset="0"/>
              </a:rPr>
              <a:t>working as Project Manager at </a:t>
            </a:r>
            <a:r>
              <a:rPr lang="en-US" sz="2500" b="1" dirty="0" err="1">
                <a:latin typeface="Garamond" panose="02020404030301010803" pitchFamily="18" charset="0"/>
              </a:rPr>
              <a:t>Antworx</a:t>
            </a:r>
            <a:r>
              <a:rPr lang="en-US" sz="2500" b="1" dirty="0">
                <a:latin typeface="Garamond" panose="02020404030301010803" pitchFamily="18" charset="0"/>
              </a:rPr>
              <a:t> </a:t>
            </a:r>
            <a:r>
              <a:rPr lang="en-US" sz="2500" b="1" dirty="0" smtClean="0">
                <a:latin typeface="Garamond" panose="02020404030301010803" pitchFamily="18" charset="0"/>
              </a:rPr>
              <a:t>Experience Private Limited in Delhi.</a:t>
            </a:r>
            <a:r>
              <a:rPr lang="en-US" sz="2500" b="1" dirty="0">
                <a:latin typeface="Garamond" panose="02020404030301010803" pitchFamily="18" charset="0"/>
              </a:rPr>
              <a:t> </a:t>
            </a:r>
            <a:r>
              <a:rPr lang="en-US" sz="2500" b="1" dirty="0" smtClean="0">
                <a:latin typeface="Garamond" panose="02020404030301010803" pitchFamily="18" charset="0"/>
              </a:rPr>
              <a:t>Her views </a:t>
            </a:r>
            <a:r>
              <a:rPr lang="en-US" sz="2500" b="1" dirty="0">
                <a:latin typeface="Garamond" panose="02020404030301010803" pitchFamily="18" charset="0"/>
              </a:rPr>
              <a:t>on women empowerment are based on 2 pillars- the ‘</a:t>
            </a:r>
            <a:r>
              <a:rPr lang="en-US" sz="2500" b="1" dirty="0" smtClean="0">
                <a:latin typeface="Garamond" panose="02020404030301010803" pitchFamily="18" charset="0"/>
              </a:rPr>
              <a:t>emotional’ and </a:t>
            </a:r>
            <a:r>
              <a:rPr lang="en-US" sz="2500" b="1" dirty="0">
                <a:latin typeface="Garamond" panose="02020404030301010803" pitchFamily="18" charset="0"/>
              </a:rPr>
              <a:t>the ‘material</a:t>
            </a:r>
            <a:r>
              <a:rPr lang="en-US" sz="2500" b="1" dirty="0" smtClean="0">
                <a:latin typeface="Garamond" panose="02020404030301010803" pitchFamily="18" charset="0"/>
              </a:rPr>
              <a:t>’. “I </a:t>
            </a:r>
            <a:r>
              <a:rPr lang="en-US" sz="2500" b="1" dirty="0">
                <a:latin typeface="Garamond" panose="02020404030301010803" pitchFamily="18" charset="0"/>
              </a:rPr>
              <a:t>feel women in India and in particular cultures are taught to </a:t>
            </a:r>
            <a:r>
              <a:rPr lang="en-US" sz="2500" b="1" dirty="0" smtClean="0">
                <a:latin typeface="Garamond" panose="02020404030301010803" pitchFamily="18" charset="0"/>
              </a:rPr>
              <a:t>be submissive </a:t>
            </a:r>
            <a:r>
              <a:rPr lang="en-US" sz="2500" b="1" dirty="0">
                <a:latin typeface="Garamond" panose="02020404030301010803" pitchFamily="18" charset="0"/>
              </a:rPr>
              <a:t>and docile towards others, especially patriarchs of </a:t>
            </a:r>
            <a:r>
              <a:rPr lang="en-US" sz="2500" b="1" dirty="0" smtClean="0">
                <a:latin typeface="Garamond" panose="02020404030301010803" pitchFamily="18" charset="0"/>
              </a:rPr>
              <a:t>the family</a:t>
            </a:r>
            <a:r>
              <a:rPr lang="en-US" sz="2500" b="1" dirty="0">
                <a:latin typeface="Garamond" panose="02020404030301010803" pitchFamily="18" charset="0"/>
              </a:rPr>
              <a:t>. This acts as a hindrance towards their empowerment as </a:t>
            </a:r>
            <a:r>
              <a:rPr lang="en-US" sz="2500" b="1" dirty="0" smtClean="0">
                <a:latin typeface="Garamond" panose="02020404030301010803" pitchFamily="18" charset="0"/>
              </a:rPr>
              <a:t>it prevents </a:t>
            </a:r>
            <a:r>
              <a:rPr lang="en-US" sz="2500" b="1" dirty="0">
                <a:latin typeface="Garamond" panose="02020404030301010803" pitchFamily="18" charset="0"/>
              </a:rPr>
              <a:t>them from exploiting their potential to the fullest. </a:t>
            </a:r>
            <a:r>
              <a:rPr lang="en-US" sz="2500" b="1" dirty="0" smtClean="0">
                <a:latin typeface="Garamond" panose="02020404030301010803" pitchFamily="18" charset="0"/>
              </a:rPr>
              <a:t>Even women </a:t>
            </a:r>
            <a:r>
              <a:rPr lang="en-US" sz="2500" b="1" dirty="0">
                <a:latin typeface="Garamond" panose="02020404030301010803" pitchFamily="18" charset="0"/>
              </a:rPr>
              <a:t>who have monetary backing </a:t>
            </a:r>
            <a:r>
              <a:rPr lang="en-US" sz="2500" b="1" dirty="0" smtClean="0">
                <a:latin typeface="Garamond" panose="02020404030301010803" pitchFamily="18" charset="0"/>
              </a:rPr>
              <a:t>or are </a:t>
            </a:r>
            <a:r>
              <a:rPr lang="en-US" sz="2500" b="1" dirty="0">
                <a:latin typeface="Garamond" panose="02020404030301010803" pitchFamily="18" charset="0"/>
              </a:rPr>
              <a:t>financially independent </a:t>
            </a:r>
            <a:r>
              <a:rPr lang="en-US" sz="2500" b="1" dirty="0" smtClean="0">
                <a:latin typeface="Garamond" panose="02020404030301010803" pitchFamily="18" charset="0"/>
              </a:rPr>
              <a:t>are found </a:t>
            </a:r>
            <a:r>
              <a:rPr lang="en-US" sz="2500" b="1" dirty="0">
                <a:latin typeface="Garamond" panose="02020404030301010803" pitchFamily="18" charset="0"/>
              </a:rPr>
              <a:t>to be lacking emotional </a:t>
            </a:r>
            <a:r>
              <a:rPr lang="en-US" sz="2500" b="1" dirty="0" smtClean="0">
                <a:latin typeface="Garamond" panose="02020404030301010803" pitchFamily="18" charset="0"/>
              </a:rPr>
              <a:t>independence.</a:t>
            </a:r>
            <a:r>
              <a:rPr lang="en-US" sz="2500" b="1" dirty="0">
                <a:latin typeface="Garamond" panose="02020404030301010803" pitchFamily="18" charset="0"/>
              </a:rPr>
              <a:t> </a:t>
            </a:r>
            <a:r>
              <a:rPr lang="en-US" sz="2500" b="1" dirty="0" smtClean="0">
                <a:latin typeface="Garamond" panose="02020404030301010803" pitchFamily="18" charset="0"/>
              </a:rPr>
              <a:t>This</a:t>
            </a:r>
            <a:r>
              <a:rPr lang="en-US" sz="2500" b="1" dirty="0">
                <a:latin typeface="Garamond" panose="02020404030301010803" pitchFamily="18" charset="0"/>
              </a:rPr>
              <a:t>, I feel, is the first thing that needs rectification (The emotional </a:t>
            </a:r>
            <a:r>
              <a:rPr lang="en-US" sz="2500" b="1" dirty="0" smtClean="0">
                <a:latin typeface="Garamond" panose="02020404030301010803" pitchFamily="18" charset="0"/>
              </a:rPr>
              <a:t>aspect) Related </a:t>
            </a:r>
            <a:r>
              <a:rPr lang="en-US" sz="2500" b="1" dirty="0">
                <a:latin typeface="Garamond" panose="02020404030301010803" pitchFamily="18" charset="0"/>
              </a:rPr>
              <a:t>to this is the material </a:t>
            </a:r>
            <a:r>
              <a:rPr lang="en-US" sz="2500" b="1" dirty="0" smtClean="0">
                <a:latin typeface="Garamond" panose="02020404030301010803" pitchFamily="18" charset="0"/>
              </a:rPr>
              <a:t>aspect. Unless </a:t>
            </a:r>
            <a:r>
              <a:rPr lang="en-US" sz="2500" b="1" dirty="0">
                <a:latin typeface="Garamond" panose="02020404030301010803" pitchFamily="18" charset="0"/>
              </a:rPr>
              <a:t>women are financially independent, it is impossible to think </a:t>
            </a:r>
            <a:r>
              <a:rPr lang="en-US" sz="2500" b="1" dirty="0" smtClean="0">
                <a:latin typeface="Garamond" panose="02020404030301010803" pitchFamily="18" charset="0"/>
              </a:rPr>
              <a:t>of emotional independence. Financial </a:t>
            </a:r>
            <a:r>
              <a:rPr lang="en-US" sz="2500" b="1" dirty="0">
                <a:latin typeface="Garamond" panose="02020404030301010803" pitchFamily="18" charset="0"/>
              </a:rPr>
              <a:t>independence imparts the ability to take </a:t>
            </a:r>
            <a:r>
              <a:rPr lang="en-US" sz="2500" b="1" dirty="0" smtClean="0">
                <a:latin typeface="Garamond" panose="02020404030301010803" pitchFamily="18" charset="0"/>
              </a:rPr>
              <a:t>independent decisions</a:t>
            </a:r>
            <a:r>
              <a:rPr lang="en-US" sz="2500" b="1" dirty="0">
                <a:latin typeface="Garamond" panose="02020404030301010803" pitchFamily="18" charset="0"/>
              </a:rPr>
              <a:t>. It gives confidence to achieve new goals in life </a:t>
            </a:r>
            <a:r>
              <a:rPr lang="en-US" sz="2500" b="1" dirty="0" smtClean="0">
                <a:latin typeface="Garamond" panose="02020404030301010803" pitchFamily="18" charset="0"/>
              </a:rPr>
              <a:t>and explore </a:t>
            </a:r>
            <a:r>
              <a:rPr lang="en-US" sz="2500" b="1" dirty="0">
                <a:latin typeface="Garamond" panose="02020404030301010803" pitchFamily="18" charset="0"/>
              </a:rPr>
              <a:t>new </a:t>
            </a:r>
            <a:r>
              <a:rPr lang="en-US" sz="2500" b="1" dirty="0" smtClean="0">
                <a:latin typeface="Garamond" panose="02020404030301010803" pitchFamily="18" charset="0"/>
              </a:rPr>
              <a:t>horizons. This </a:t>
            </a:r>
            <a:r>
              <a:rPr lang="en-US" sz="2500" b="1" dirty="0">
                <a:latin typeface="Garamond" panose="02020404030301010803" pitchFamily="18" charset="0"/>
              </a:rPr>
              <a:t>is especially valid for women from lower </a:t>
            </a:r>
            <a:r>
              <a:rPr lang="en-US" sz="2500" b="1" dirty="0" smtClean="0">
                <a:latin typeface="Garamond" panose="02020404030301010803" pitchFamily="18" charset="0"/>
              </a:rPr>
              <a:t>socio-economic backgrounds</a:t>
            </a:r>
            <a:r>
              <a:rPr lang="en-US" sz="2500" b="1" dirty="0">
                <a:latin typeface="Garamond" panose="02020404030301010803" pitchFamily="18" charset="0"/>
              </a:rPr>
              <a:t>. I will be very happy to assist such women who </a:t>
            </a:r>
            <a:r>
              <a:rPr lang="en-US" sz="2500" b="1" dirty="0" smtClean="0">
                <a:latin typeface="Garamond" panose="02020404030301010803" pitchFamily="18" charset="0"/>
              </a:rPr>
              <a:t>need financial </a:t>
            </a:r>
            <a:r>
              <a:rPr lang="en-US" sz="2500" b="1" dirty="0">
                <a:latin typeface="Garamond" panose="02020404030301010803" pitchFamily="18" charset="0"/>
              </a:rPr>
              <a:t>backing and help in job placements</a:t>
            </a:r>
            <a:r>
              <a:rPr lang="en-US" sz="2500" b="1" dirty="0" smtClean="0">
                <a:latin typeface="Garamond" panose="02020404030301010803" pitchFamily="18" charset="0"/>
              </a:rPr>
              <a:t>.” – says </a:t>
            </a:r>
            <a:r>
              <a:rPr lang="en-US" sz="2500" b="1" dirty="0" err="1" smtClean="0">
                <a:latin typeface="Garamond" panose="02020404030301010803" pitchFamily="18" charset="0"/>
              </a:rPr>
              <a:t>Mehak</a:t>
            </a:r>
            <a:r>
              <a:rPr lang="en-US" sz="2500" b="1" dirty="0" smtClean="0">
                <a:latin typeface="Garamond" panose="02020404030301010803" pitchFamily="18" charset="0"/>
              </a:rPr>
              <a:t> </a:t>
            </a:r>
            <a:r>
              <a:rPr lang="en-US" sz="2500" b="1" dirty="0" err="1" smtClean="0">
                <a:latin typeface="Garamond" panose="02020404030301010803" pitchFamily="18" charset="0"/>
              </a:rPr>
              <a:t>Alam</a:t>
            </a:r>
            <a:r>
              <a:rPr lang="en-US" sz="2500" b="1" dirty="0" smtClean="0">
                <a:latin typeface="Garamond" panose="02020404030301010803" pitchFamily="18" charset="0"/>
              </a:rPr>
              <a:t>.</a:t>
            </a:r>
            <a:endParaRPr lang="en-US" sz="2500" b="1" dirty="0">
              <a:latin typeface="Garamond" panose="02020404030301010803" pitchFamily="18" charset="0"/>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60</a:t>
            </a:fld>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3333" y="4362776"/>
            <a:ext cx="6177915" cy="6519862"/>
          </a:xfrm>
          <a:prstGeom prst="rect">
            <a:avLst/>
          </a:prstGeom>
        </p:spPr>
      </p:pic>
    </p:spTree>
    <p:extLst>
      <p:ext uri="{BB962C8B-B14F-4D97-AF65-F5344CB8AC3E}">
        <p14:creationId xmlns:p14="http://schemas.microsoft.com/office/powerpoint/2010/main" val="423448276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3902075"/>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8" y="854075"/>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Shanya</a:t>
            </a:r>
            <a:r>
              <a:rPr lang="en-US" sz="6600" spc="-135" dirty="0" smtClean="0">
                <a:solidFill>
                  <a:schemeClr val="tx1"/>
                </a:solidFill>
              </a:rPr>
              <a:t> </a:t>
            </a:r>
            <a:r>
              <a:rPr lang="en-US" sz="6600" spc="-135" dirty="0" err="1" smtClean="0">
                <a:solidFill>
                  <a:schemeClr val="tx1"/>
                </a:solidFill>
              </a:rPr>
              <a:t>Agnihotri</a:t>
            </a:r>
            <a:r>
              <a:rPr lang="en-US" sz="6600" spc="-135" dirty="0" smtClean="0">
                <a:solidFill>
                  <a:schemeClr val="tx1"/>
                </a:solidFill>
              </a:rPr>
              <a:t>, Council Member</a:t>
            </a:r>
            <a:br>
              <a:rPr lang="en-US" sz="6600" spc="-135" dirty="0" smtClean="0">
                <a:solidFill>
                  <a:schemeClr val="tx1"/>
                </a:solidFill>
              </a:rPr>
            </a:br>
            <a:r>
              <a:rPr sz="2950" b="0" spc="240" dirty="0" smtClean="0">
                <a:latin typeface="Myriad Pro"/>
                <a:cs typeface="Myriad Pro"/>
              </a:rPr>
              <a:t> </a:t>
            </a:r>
            <a:r>
              <a:rPr lang="en-US" sz="2700" spc="240" dirty="0">
                <a:latin typeface="Myriad Pro"/>
                <a:cs typeface="Myriad Pro"/>
              </a:rPr>
              <a:t>S</a:t>
            </a:r>
            <a:r>
              <a:rPr lang="en-US" sz="2700" spc="240" dirty="0" smtClean="0">
                <a:latin typeface="Myriad Pro"/>
                <a:cs typeface="Myriad Pro"/>
              </a:rPr>
              <a:t>tate </a:t>
            </a:r>
            <a:r>
              <a:rPr lang="en-US" sz="2700" spc="240" dirty="0">
                <a:latin typeface="Myriad Pro"/>
                <a:cs typeface="Myriad Pro"/>
              </a:rPr>
              <a:t>C</a:t>
            </a:r>
            <a:r>
              <a:rPr lang="en-US" sz="2700" spc="240" dirty="0" smtClean="0">
                <a:latin typeface="Myriad Pro"/>
                <a:cs typeface="Myriad Pro"/>
              </a:rPr>
              <a:t>ouncil Member – Madhya Pradesh (YOUTH &amp; COMMUNITY EMPOWERMENT </a:t>
            </a:r>
            <a:r>
              <a:rPr sz="2700" spc="55" dirty="0" smtClean="0">
                <a:latin typeface="Myriad Pro"/>
                <a:cs typeface="Myriad Pro"/>
              </a:rPr>
              <a:t>C</a:t>
            </a:r>
            <a:r>
              <a:rPr sz="2700" spc="114" dirty="0" smtClean="0">
                <a:latin typeface="Myriad Pro"/>
                <a:cs typeface="Myriad Pro"/>
              </a:rPr>
              <a:t>OUNCIL</a:t>
            </a:r>
            <a:r>
              <a:rPr lang="en-US" sz="2700" spc="114" dirty="0" smtClean="0">
                <a:latin typeface="Myriad Pro"/>
                <a:cs typeface="Myriad Pro"/>
              </a:rPr>
              <a:t>)</a:t>
            </a:r>
            <a:r>
              <a:rPr lang="en-US" sz="2700" b="0" spc="114" dirty="0">
                <a:latin typeface="Myriad Pro"/>
                <a:cs typeface="Myriad Pro"/>
              </a:rPr>
              <a:t/>
            </a:r>
            <a:br>
              <a:rPr lang="en-US" sz="270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573772" y="5606581"/>
            <a:ext cx="11649196" cy="6355586"/>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 </a:t>
            </a:r>
            <a:r>
              <a:rPr lang="en-US" sz="4500" b="1" spc="25" dirty="0" smtClean="0">
                <a:latin typeface="Garamond" panose="02020404030301010803" pitchFamily="18" charset="0"/>
                <a:cs typeface="Garamond"/>
              </a:rPr>
              <a:t>Ms. </a:t>
            </a:r>
            <a:r>
              <a:rPr lang="en-US" sz="4500" b="1" spc="25" dirty="0" err="1" smtClean="0">
                <a:latin typeface="Garamond" panose="02020404030301010803" pitchFamily="18" charset="0"/>
                <a:cs typeface="Garamond"/>
              </a:rPr>
              <a:t>Shanya</a:t>
            </a:r>
            <a:r>
              <a:rPr lang="en-US" sz="4500" b="1" spc="25" dirty="0" smtClean="0">
                <a:latin typeface="Garamond" panose="02020404030301010803" pitchFamily="18" charset="0"/>
                <a:cs typeface="Garamond"/>
              </a:rPr>
              <a:t> </a:t>
            </a:r>
            <a:r>
              <a:rPr lang="en-US" sz="4500" b="1" spc="25" dirty="0" err="1" smtClean="0">
                <a:latin typeface="Garamond" panose="02020404030301010803" pitchFamily="18" charset="0"/>
                <a:cs typeface="Garamond"/>
              </a:rPr>
              <a:t>Agnihotri</a:t>
            </a:r>
            <a:r>
              <a:rPr lang="en-US" sz="4500" b="1" spc="25" dirty="0" smtClean="0">
                <a:latin typeface="Garamond" panose="02020404030301010803" pitchFamily="18" charset="0"/>
                <a:cs typeface="Garamond"/>
              </a:rPr>
              <a:t> is a budding entrepreneur from Indore, Madhya Pradesh. She is currently </a:t>
            </a:r>
            <a:r>
              <a:rPr lang="en-US" sz="4500" b="1" dirty="0" smtClean="0">
                <a:latin typeface="Garamond" panose="02020404030301010803" pitchFamily="18" charset="0"/>
              </a:rPr>
              <a:t>working </a:t>
            </a:r>
            <a:r>
              <a:rPr lang="en-US" sz="4500" b="1" dirty="0">
                <a:latin typeface="Garamond" panose="02020404030301010803" pitchFamily="18" charset="0"/>
              </a:rPr>
              <a:t>on a start up on a cosmetic brand. </a:t>
            </a:r>
            <a:r>
              <a:rPr lang="en-US" sz="4500" b="1" dirty="0" smtClean="0">
                <a:latin typeface="Garamond" panose="02020404030301010803" pitchFamily="18" charset="0"/>
              </a:rPr>
              <a:t>Her </a:t>
            </a:r>
            <a:r>
              <a:rPr lang="en-US" sz="4500" b="1" dirty="0">
                <a:latin typeface="Garamond" panose="02020404030301010803" pitchFamily="18" charset="0"/>
              </a:rPr>
              <a:t>idea of Women Empowerment is that, Women are the backbone of families and communities</a:t>
            </a:r>
            <a:r>
              <a:rPr lang="en-US" sz="4500" b="1" dirty="0" smtClean="0">
                <a:latin typeface="Garamond" panose="02020404030301010803" pitchFamily="18" charset="0"/>
              </a:rPr>
              <a:t>. There </a:t>
            </a:r>
            <a:r>
              <a:rPr lang="en-US" sz="4500" b="1" dirty="0">
                <a:latin typeface="Garamond" panose="02020404030301010803" pitchFamily="18" charset="0"/>
              </a:rPr>
              <a:t>is no limit to what we, as women, can accomplish.</a:t>
            </a:r>
          </a:p>
          <a:p>
            <a:r>
              <a:rPr lang="en-US" sz="2800" dirty="0"/>
              <a:t/>
            </a:r>
            <a:br>
              <a:rPr lang="en-US" sz="2800" dirty="0"/>
            </a:br>
            <a:r>
              <a:rPr lang="en-US" sz="2500" b="1" dirty="0" smtClean="0">
                <a:latin typeface="Garamond" panose="02020404030301010803" pitchFamily="18" charset="0"/>
              </a:rPr>
              <a:t>.</a:t>
            </a:r>
            <a:endParaRPr lang="en-US" sz="2500" b="1" dirty="0">
              <a:latin typeface="Garamond" panose="02020404030301010803" pitchFamily="18" charset="0"/>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61</a:t>
            </a:fld>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3332" y="4418107"/>
            <a:ext cx="6177915" cy="6264006"/>
          </a:xfrm>
          <a:prstGeom prst="rect">
            <a:avLst/>
          </a:prstGeom>
        </p:spPr>
      </p:pic>
    </p:spTree>
    <p:extLst>
      <p:ext uri="{BB962C8B-B14F-4D97-AF65-F5344CB8AC3E}">
        <p14:creationId xmlns:p14="http://schemas.microsoft.com/office/powerpoint/2010/main" val="204098712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3902075"/>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8" y="854075"/>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Bhanu</a:t>
            </a:r>
            <a:r>
              <a:rPr lang="en-US" sz="6600" spc="-135" dirty="0" smtClean="0">
                <a:solidFill>
                  <a:schemeClr val="tx1"/>
                </a:solidFill>
              </a:rPr>
              <a:t> </a:t>
            </a:r>
            <a:r>
              <a:rPr lang="en-US" sz="6600" spc="-135" dirty="0" err="1" smtClean="0">
                <a:solidFill>
                  <a:schemeClr val="tx1"/>
                </a:solidFill>
              </a:rPr>
              <a:t>Agnihotri</a:t>
            </a:r>
            <a:r>
              <a:rPr lang="en-US" sz="6600" spc="-135" dirty="0" smtClean="0">
                <a:solidFill>
                  <a:schemeClr val="tx1"/>
                </a:solidFill>
              </a:rPr>
              <a:t>, Council Member</a:t>
            </a:r>
            <a:br>
              <a:rPr lang="en-US" sz="6600" spc="-135" dirty="0" smtClean="0">
                <a:solidFill>
                  <a:schemeClr val="tx1"/>
                </a:solidFill>
              </a:rPr>
            </a:br>
            <a:r>
              <a:rPr sz="2950" b="0" spc="240" dirty="0" smtClean="0">
                <a:latin typeface="Myriad Pro"/>
                <a:cs typeface="Myriad Pro"/>
              </a:rPr>
              <a:t> </a:t>
            </a:r>
            <a:r>
              <a:rPr lang="en-US" sz="2700" spc="240" dirty="0">
                <a:latin typeface="Myriad Pro"/>
                <a:cs typeface="Myriad Pro"/>
              </a:rPr>
              <a:t>S</a:t>
            </a:r>
            <a:r>
              <a:rPr lang="en-US" sz="2700" spc="240" dirty="0" smtClean="0">
                <a:latin typeface="Myriad Pro"/>
                <a:cs typeface="Myriad Pro"/>
              </a:rPr>
              <a:t>tate </a:t>
            </a:r>
            <a:r>
              <a:rPr lang="en-US" sz="2700" spc="240" dirty="0">
                <a:latin typeface="Myriad Pro"/>
                <a:cs typeface="Myriad Pro"/>
              </a:rPr>
              <a:t>C</a:t>
            </a:r>
            <a:r>
              <a:rPr lang="en-US" sz="2700" spc="240" dirty="0" smtClean="0">
                <a:latin typeface="Myriad Pro"/>
                <a:cs typeface="Myriad Pro"/>
              </a:rPr>
              <a:t>ouncil Member – Madhya Pradesh (YOUTH &amp; COMMUNITY EMPOWERMENT </a:t>
            </a:r>
            <a:r>
              <a:rPr sz="2700" spc="55" dirty="0" smtClean="0">
                <a:latin typeface="Myriad Pro"/>
                <a:cs typeface="Myriad Pro"/>
              </a:rPr>
              <a:t>C</a:t>
            </a:r>
            <a:r>
              <a:rPr sz="2700" spc="114" dirty="0" smtClean="0">
                <a:latin typeface="Myriad Pro"/>
                <a:cs typeface="Myriad Pro"/>
              </a:rPr>
              <a:t>OUNCIL</a:t>
            </a:r>
            <a:r>
              <a:rPr lang="en-US" sz="2700" spc="114" dirty="0" smtClean="0">
                <a:latin typeface="Myriad Pro"/>
                <a:cs typeface="Myriad Pro"/>
              </a:rPr>
              <a:t>)</a:t>
            </a:r>
            <a:r>
              <a:rPr lang="en-US" sz="2700" b="0" spc="114" dirty="0">
                <a:latin typeface="Myriad Pro"/>
                <a:cs typeface="Myriad Pro"/>
              </a:rPr>
              <a:t/>
            </a:r>
            <a:br>
              <a:rPr lang="en-US" sz="270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573772" y="5606581"/>
            <a:ext cx="11649196" cy="5170646"/>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 </a:t>
            </a:r>
            <a:r>
              <a:rPr lang="en-US" sz="4800" b="1" spc="25" dirty="0" smtClean="0">
                <a:latin typeface="Garamond" panose="02020404030301010803" pitchFamily="18" charset="0"/>
                <a:cs typeface="Garamond"/>
              </a:rPr>
              <a:t>Smt. </a:t>
            </a:r>
            <a:r>
              <a:rPr lang="en-US" sz="4800" b="1" spc="25" dirty="0" err="1" smtClean="0">
                <a:latin typeface="Garamond" panose="02020404030301010803" pitchFamily="18" charset="0"/>
                <a:cs typeface="Garamond"/>
              </a:rPr>
              <a:t>Bhanu</a:t>
            </a:r>
            <a:r>
              <a:rPr lang="en-US" sz="4800" b="1" spc="25" dirty="0" smtClean="0">
                <a:latin typeface="Garamond" panose="02020404030301010803" pitchFamily="18" charset="0"/>
                <a:cs typeface="Garamond"/>
              </a:rPr>
              <a:t> </a:t>
            </a:r>
            <a:r>
              <a:rPr lang="en-US" sz="4800" b="1" spc="25" dirty="0" err="1" smtClean="0">
                <a:latin typeface="Garamond" panose="02020404030301010803" pitchFamily="18" charset="0"/>
                <a:cs typeface="Garamond"/>
              </a:rPr>
              <a:t>Agnihotri</a:t>
            </a:r>
            <a:r>
              <a:rPr lang="en-US" sz="4800" b="1" spc="25" dirty="0" smtClean="0">
                <a:latin typeface="Garamond" panose="02020404030301010803" pitchFamily="18" charset="0"/>
                <a:cs typeface="Garamond"/>
              </a:rPr>
              <a:t> is from </a:t>
            </a:r>
            <a:r>
              <a:rPr lang="en-IN" sz="4800" b="1" dirty="0" err="1" smtClean="0">
                <a:latin typeface="Garamond" panose="02020404030301010803" pitchFamily="18" charset="0"/>
              </a:rPr>
              <a:t>Nowgong</a:t>
            </a:r>
            <a:r>
              <a:rPr lang="en-IN" sz="4800" b="1" dirty="0">
                <a:latin typeface="Garamond" panose="02020404030301010803" pitchFamily="18" charset="0"/>
              </a:rPr>
              <a:t>, District </a:t>
            </a:r>
            <a:r>
              <a:rPr lang="en-IN" sz="4800" b="1" dirty="0" err="1">
                <a:latin typeface="Garamond" panose="02020404030301010803" pitchFamily="18" charset="0"/>
              </a:rPr>
              <a:t>Chhatarpur</a:t>
            </a:r>
            <a:r>
              <a:rPr lang="en-IN" sz="4800" b="1" dirty="0">
                <a:latin typeface="Garamond" panose="02020404030301010803" pitchFamily="18" charset="0"/>
              </a:rPr>
              <a:t>, Madhya </a:t>
            </a:r>
            <a:r>
              <a:rPr lang="en-IN" sz="4800" b="1" dirty="0" smtClean="0">
                <a:latin typeface="Garamond" panose="02020404030301010803" pitchFamily="18" charset="0"/>
              </a:rPr>
              <a:t>Pradesh.</a:t>
            </a:r>
            <a:r>
              <a:rPr lang="en-US" sz="4800" b="1" dirty="0">
                <a:latin typeface="Garamond" panose="02020404030301010803" pitchFamily="18" charset="0"/>
              </a:rPr>
              <a:t> </a:t>
            </a:r>
            <a:r>
              <a:rPr lang="en-US" sz="4800" b="1" dirty="0" smtClean="0">
                <a:latin typeface="Garamond" panose="02020404030301010803" pitchFamily="18" charset="0"/>
              </a:rPr>
              <a:t>Her </a:t>
            </a:r>
            <a:r>
              <a:rPr lang="en-US" sz="4800" b="1" dirty="0">
                <a:latin typeface="Garamond" panose="02020404030301010803" pitchFamily="18" charset="0"/>
              </a:rPr>
              <a:t>idea of Women Empowerment is that, 'Empowerment isn’t about making women stronger. Women are already strong, it’s about changing the way the world perceives that strength</a:t>
            </a:r>
            <a:r>
              <a:rPr lang="en-US" sz="4800" b="1" dirty="0" smtClean="0">
                <a:latin typeface="Garamond" panose="02020404030301010803" pitchFamily="18" charset="0"/>
              </a:rPr>
              <a:t>.'.</a:t>
            </a:r>
            <a:endParaRPr lang="en-US" sz="4800" b="1" dirty="0">
              <a:latin typeface="Garamond" panose="02020404030301010803" pitchFamily="18" charset="0"/>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62</a:t>
            </a:fld>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3650" y="4366372"/>
            <a:ext cx="6197598" cy="6410855"/>
          </a:xfrm>
          <a:prstGeom prst="rect">
            <a:avLst/>
          </a:prstGeom>
        </p:spPr>
      </p:pic>
    </p:spTree>
    <p:extLst>
      <p:ext uri="{BB962C8B-B14F-4D97-AF65-F5344CB8AC3E}">
        <p14:creationId xmlns:p14="http://schemas.microsoft.com/office/powerpoint/2010/main" val="276496827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3902075"/>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8" y="854075"/>
            <a:ext cx="18364200" cy="4267280"/>
          </a:xfrm>
          <a:prstGeom prst="rect">
            <a:avLst/>
          </a:prstGeom>
        </p:spPr>
        <p:txBody>
          <a:bodyPr vert="horz" wrap="square" lIns="0" tIns="1101810" rIns="0" bIns="0" rtlCol="0">
            <a:spAutoFit/>
          </a:bodyPr>
          <a:lstStyle/>
          <a:p>
            <a:pPr marL="307340" algn="ctr">
              <a:lnSpc>
                <a:spcPts val="8150"/>
              </a:lnSpc>
            </a:pPr>
            <a:r>
              <a:rPr lang="en-US" sz="6600" spc="-135" dirty="0" smtClean="0">
                <a:solidFill>
                  <a:schemeClr val="tx1"/>
                </a:solidFill>
              </a:rPr>
              <a:t>Dr. </a:t>
            </a:r>
            <a:r>
              <a:rPr lang="en-US" sz="6600" spc="-135" dirty="0" err="1" smtClean="0">
                <a:solidFill>
                  <a:schemeClr val="tx1"/>
                </a:solidFill>
              </a:rPr>
              <a:t>Prachi</a:t>
            </a:r>
            <a:r>
              <a:rPr lang="en-US" sz="6600" spc="-135" dirty="0" smtClean="0">
                <a:solidFill>
                  <a:schemeClr val="tx1"/>
                </a:solidFill>
              </a:rPr>
              <a:t> </a:t>
            </a:r>
            <a:r>
              <a:rPr lang="en-US" sz="6600" spc="-135" dirty="0" err="1" smtClean="0">
                <a:solidFill>
                  <a:schemeClr val="tx1"/>
                </a:solidFill>
              </a:rPr>
              <a:t>Maheshwari</a:t>
            </a:r>
            <a:r>
              <a:rPr lang="en-US" sz="6600" spc="-135" dirty="0" smtClean="0">
                <a:solidFill>
                  <a:schemeClr val="tx1"/>
                </a:solidFill>
              </a:rPr>
              <a:t>, Council Member</a:t>
            </a:r>
            <a:br>
              <a:rPr lang="en-US" sz="6600" spc="-135" dirty="0" smtClean="0">
                <a:solidFill>
                  <a:schemeClr val="tx1"/>
                </a:solidFill>
              </a:rPr>
            </a:br>
            <a:r>
              <a:rPr sz="2950" b="0" spc="240" dirty="0" smtClean="0">
                <a:latin typeface="Myriad Pro"/>
                <a:cs typeface="Myriad Pro"/>
              </a:rPr>
              <a:t> </a:t>
            </a:r>
            <a:r>
              <a:rPr lang="en-US" sz="2700" spc="240" dirty="0">
                <a:latin typeface="Myriad Pro"/>
                <a:cs typeface="Myriad Pro"/>
              </a:rPr>
              <a:t>S</a:t>
            </a:r>
            <a:r>
              <a:rPr lang="en-US" sz="2700" spc="240" dirty="0" smtClean="0">
                <a:latin typeface="Myriad Pro"/>
                <a:cs typeface="Myriad Pro"/>
              </a:rPr>
              <a:t>tate </a:t>
            </a:r>
            <a:r>
              <a:rPr lang="en-US" sz="2700" spc="240" dirty="0">
                <a:latin typeface="Myriad Pro"/>
                <a:cs typeface="Myriad Pro"/>
              </a:rPr>
              <a:t>C</a:t>
            </a:r>
            <a:r>
              <a:rPr lang="en-US" sz="2700" spc="240" dirty="0" smtClean="0">
                <a:latin typeface="Myriad Pro"/>
                <a:cs typeface="Myriad Pro"/>
              </a:rPr>
              <a:t>ouncil Member – Madhya Pradesh (YOUTH &amp; COMMUNITY EMPOWERMENT </a:t>
            </a:r>
            <a:r>
              <a:rPr sz="2700" spc="55" dirty="0" smtClean="0">
                <a:latin typeface="Myriad Pro"/>
                <a:cs typeface="Myriad Pro"/>
              </a:rPr>
              <a:t>C</a:t>
            </a:r>
            <a:r>
              <a:rPr sz="2700" spc="114" dirty="0" smtClean="0">
                <a:latin typeface="Myriad Pro"/>
                <a:cs typeface="Myriad Pro"/>
              </a:rPr>
              <a:t>OUNCIL</a:t>
            </a:r>
            <a:r>
              <a:rPr lang="en-US" sz="2700" spc="114" dirty="0" smtClean="0">
                <a:latin typeface="Myriad Pro"/>
                <a:cs typeface="Myriad Pro"/>
              </a:rPr>
              <a:t>)</a:t>
            </a:r>
            <a:r>
              <a:rPr lang="en-US" sz="2700" b="0" spc="114" dirty="0">
                <a:latin typeface="Myriad Pro"/>
                <a:cs typeface="Myriad Pro"/>
              </a:rPr>
              <a:t/>
            </a:r>
            <a:br>
              <a:rPr lang="en-US" sz="270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75843" y="6111955"/>
            <a:ext cx="11649196" cy="4431983"/>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 </a:t>
            </a:r>
            <a:r>
              <a:rPr lang="en-IN" sz="4800" b="1" dirty="0" err="1">
                <a:latin typeface="Garamond" panose="02020404030301010803" pitchFamily="18" charset="0"/>
              </a:rPr>
              <a:t>Dr.</a:t>
            </a:r>
            <a:r>
              <a:rPr lang="en-IN" sz="4800" b="1" dirty="0">
                <a:latin typeface="Garamond" panose="02020404030301010803" pitchFamily="18" charset="0"/>
              </a:rPr>
              <a:t> </a:t>
            </a:r>
            <a:r>
              <a:rPr lang="en-IN" sz="4800" b="1" dirty="0" err="1">
                <a:latin typeface="Garamond" panose="02020404030301010803" pitchFamily="18" charset="0"/>
              </a:rPr>
              <a:t>Prachi</a:t>
            </a:r>
            <a:r>
              <a:rPr lang="en-IN" sz="4800" b="1" dirty="0">
                <a:latin typeface="Garamond" panose="02020404030301010803" pitchFamily="18" charset="0"/>
              </a:rPr>
              <a:t> </a:t>
            </a:r>
            <a:r>
              <a:rPr lang="en-IN" sz="4800" b="1" dirty="0" err="1">
                <a:latin typeface="Garamond" panose="02020404030301010803" pitchFamily="18" charset="0"/>
              </a:rPr>
              <a:t>Maheshwari</a:t>
            </a:r>
            <a:r>
              <a:rPr lang="en-IN" sz="4800" b="1" dirty="0">
                <a:latin typeface="Garamond" panose="02020404030301010803" pitchFamily="18" charset="0"/>
              </a:rPr>
              <a:t> </a:t>
            </a:r>
            <a:r>
              <a:rPr lang="en-IN" sz="4800" b="1" dirty="0" smtClean="0">
                <a:latin typeface="Garamond" panose="02020404030301010803" pitchFamily="18" charset="0"/>
              </a:rPr>
              <a:t>is </a:t>
            </a:r>
            <a:r>
              <a:rPr lang="en-US" sz="4800" b="1" dirty="0">
                <a:latin typeface="Garamond" panose="02020404030301010803" pitchFamily="18" charset="0"/>
              </a:rPr>
              <a:t>Professor at Prestige Institute of Management And Research, Indore, Madhya </a:t>
            </a:r>
            <a:r>
              <a:rPr lang="en-US" sz="4800" b="1" dirty="0" smtClean="0">
                <a:latin typeface="Garamond" panose="02020404030301010803" pitchFamily="18" charset="0"/>
              </a:rPr>
              <a:t>Pradesh. Her </a:t>
            </a:r>
            <a:r>
              <a:rPr lang="en-US" sz="4800" b="1" dirty="0">
                <a:latin typeface="Garamond" panose="02020404030301010803" pitchFamily="18" charset="0"/>
              </a:rPr>
              <a:t>idea of women empowerment is that, behind every successful women</a:t>
            </a:r>
            <a:r>
              <a:rPr lang="en-US" sz="4800" b="1" dirty="0" smtClean="0">
                <a:latin typeface="Garamond" panose="02020404030301010803" pitchFamily="18" charset="0"/>
              </a:rPr>
              <a:t>, there </a:t>
            </a:r>
            <a:r>
              <a:rPr lang="en-US" sz="4800" b="1" dirty="0">
                <a:latin typeface="Garamond" panose="02020404030301010803" pitchFamily="18" charset="0"/>
              </a:rPr>
              <a:t>is a tribe of other successful women who have her back</a:t>
            </a:r>
            <a:r>
              <a:rPr lang="en-US" sz="4800" b="1" dirty="0" smtClean="0">
                <a:latin typeface="Garamond" panose="02020404030301010803" pitchFamily="18" charset="0"/>
              </a:rPr>
              <a:t>.</a:t>
            </a:r>
            <a:endParaRPr lang="en-US" sz="4800" b="1" dirty="0">
              <a:latin typeface="Garamond" panose="02020404030301010803" pitchFamily="18" charset="0"/>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63</a:t>
            </a:fld>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3335" y="4379467"/>
            <a:ext cx="6177913" cy="6431826"/>
          </a:xfrm>
          <a:prstGeom prst="rect">
            <a:avLst/>
          </a:prstGeom>
        </p:spPr>
      </p:pic>
    </p:spTree>
    <p:extLst>
      <p:ext uri="{BB962C8B-B14F-4D97-AF65-F5344CB8AC3E}">
        <p14:creationId xmlns:p14="http://schemas.microsoft.com/office/powerpoint/2010/main" val="330222266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8" y="854075"/>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Soyal</a:t>
            </a:r>
            <a:r>
              <a:rPr lang="en-US" sz="6600" spc="-135" dirty="0" smtClean="0">
                <a:solidFill>
                  <a:schemeClr val="tx1"/>
                </a:solidFill>
              </a:rPr>
              <a:t> </a:t>
            </a:r>
            <a:r>
              <a:rPr lang="en-US" sz="6600" spc="-135" dirty="0" err="1" smtClean="0">
                <a:solidFill>
                  <a:schemeClr val="tx1"/>
                </a:solidFill>
              </a:rPr>
              <a:t>Puri</a:t>
            </a:r>
            <a:r>
              <a:rPr lang="en-US" sz="6600" spc="-135" dirty="0" smtClean="0">
                <a:solidFill>
                  <a:schemeClr val="tx1"/>
                </a:solidFill>
              </a:rPr>
              <a:t> </a:t>
            </a:r>
            <a:r>
              <a:rPr lang="en-US" sz="6600" spc="-135" dirty="0" err="1" smtClean="0">
                <a:solidFill>
                  <a:schemeClr val="tx1"/>
                </a:solidFill>
              </a:rPr>
              <a:t>Goswami</a:t>
            </a:r>
            <a:r>
              <a:rPr lang="en-US" sz="6600" spc="-135" dirty="0" smtClean="0">
                <a:solidFill>
                  <a:schemeClr val="tx1"/>
                </a:solidFill>
              </a:rPr>
              <a:t>, Council Member</a:t>
            </a:r>
            <a:br>
              <a:rPr lang="en-US" sz="6600" spc="-135" dirty="0" smtClean="0">
                <a:solidFill>
                  <a:schemeClr val="tx1"/>
                </a:solidFill>
              </a:rPr>
            </a:br>
            <a:r>
              <a:rPr sz="2950" b="0" spc="240" dirty="0" smtClean="0">
                <a:latin typeface="Myriad Pro"/>
                <a:cs typeface="Myriad Pro"/>
              </a:rPr>
              <a:t> </a:t>
            </a:r>
            <a:r>
              <a:rPr lang="en-US" sz="2950" spc="240" dirty="0" smtClean="0">
                <a:latin typeface="Myriad Pro"/>
                <a:cs typeface="Myriad Pro"/>
              </a:rPr>
              <a:t>National </a:t>
            </a:r>
            <a:r>
              <a:rPr lang="en-US" sz="2950" spc="240" dirty="0">
                <a:latin typeface="Myriad Pro"/>
                <a:cs typeface="Myriad Pro"/>
              </a:rPr>
              <a:t>C</a:t>
            </a:r>
            <a:r>
              <a:rPr lang="en-US" sz="2950" spc="240" dirty="0" smtClean="0">
                <a:latin typeface="Myriad Pro"/>
                <a:cs typeface="Myriad Pro"/>
              </a:rPr>
              <a:t>ouncil Member (YOUTH &amp; COMMUNITY EMPOWERMENT </a:t>
            </a:r>
            <a:r>
              <a:rPr sz="2950" spc="55" dirty="0" smtClean="0">
                <a:latin typeface="Myriad Pro"/>
                <a:cs typeface="Myriad Pro"/>
              </a:rPr>
              <a:t>C</a:t>
            </a:r>
            <a:r>
              <a:rPr sz="2950" spc="114" dirty="0" smtClean="0">
                <a:latin typeface="Myriad Pro"/>
                <a:cs typeface="Myriad Pro"/>
              </a:rPr>
              <a:t>OUNCIL</a:t>
            </a:r>
            <a:r>
              <a:rPr lang="en-US" sz="2950" spc="114" dirty="0" smtClean="0">
                <a:latin typeface="Myriad Pro"/>
                <a:cs typeface="Myriad Pro"/>
              </a:rPr>
              <a:t>)</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85821" y="5250535"/>
            <a:ext cx="11751928" cy="6078587"/>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a:t>
            </a:r>
            <a:r>
              <a:rPr lang="en-US" sz="3500" b="1" spc="25" dirty="0" smtClean="0">
                <a:latin typeface="Garamond" panose="02020404030301010803" pitchFamily="18" charset="0"/>
                <a:cs typeface="Garamond"/>
              </a:rPr>
              <a:t>Ms. </a:t>
            </a:r>
            <a:r>
              <a:rPr lang="en-US" sz="3500" b="1" spc="25" dirty="0" err="1" smtClean="0">
                <a:latin typeface="Garamond" panose="02020404030301010803" pitchFamily="18" charset="0"/>
                <a:cs typeface="Garamond"/>
              </a:rPr>
              <a:t>Soyal</a:t>
            </a:r>
            <a:r>
              <a:rPr lang="en-US" sz="3500" b="1" spc="25" dirty="0" smtClean="0">
                <a:latin typeface="Garamond" panose="02020404030301010803" pitchFamily="18" charset="0"/>
                <a:cs typeface="Garamond"/>
              </a:rPr>
              <a:t> </a:t>
            </a:r>
            <a:r>
              <a:rPr lang="en-US" sz="3500" b="1" spc="25" dirty="0" err="1" smtClean="0">
                <a:latin typeface="Garamond" panose="02020404030301010803" pitchFamily="18" charset="0"/>
                <a:cs typeface="Garamond"/>
              </a:rPr>
              <a:t>Puri</a:t>
            </a:r>
            <a:r>
              <a:rPr lang="en-US" sz="3500" b="1" spc="25" dirty="0" smtClean="0">
                <a:latin typeface="Garamond" panose="02020404030301010803" pitchFamily="18" charset="0"/>
                <a:cs typeface="Garamond"/>
              </a:rPr>
              <a:t> </a:t>
            </a:r>
            <a:r>
              <a:rPr lang="en-US" sz="3500" b="1" spc="25" dirty="0" err="1" smtClean="0">
                <a:latin typeface="Garamond" panose="02020404030301010803" pitchFamily="18" charset="0"/>
                <a:cs typeface="Garamond"/>
              </a:rPr>
              <a:t>Goswami</a:t>
            </a:r>
            <a:r>
              <a:rPr lang="en-US" sz="3500" b="1" spc="25" dirty="0" smtClean="0">
                <a:latin typeface="Garamond" panose="02020404030301010803" pitchFamily="18" charset="0"/>
                <a:cs typeface="Garamond"/>
              </a:rPr>
              <a:t> is a </a:t>
            </a:r>
            <a:r>
              <a:rPr lang="en-US" sz="3500" b="1" dirty="0" smtClean="0">
                <a:latin typeface="Garamond" panose="02020404030301010803" pitchFamily="18" charset="0"/>
              </a:rPr>
              <a:t>Student</a:t>
            </a:r>
            <a:r>
              <a:rPr lang="en-US" sz="3500" b="1" dirty="0">
                <a:latin typeface="Garamond" panose="02020404030301010803" pitchFamily="18" charset="0"/>
              </a:rPr>
              <a:t> at Maharaja </a:t>
            </a:r>
            <a:r>
              <a:rPr lang="en-US" sz="3500" b="1" dirty="0" err="1">
                <a:latin typeface="Garamond" panose="02020404030301010803" pitchFamily="18" charset="0"/>
              </a:rPr>
              <a:t>Chhatrasal</a:t>
            </a:r>
            <a:r>
              <a:rPr lang="en-US" sz="3500" b="1" dirty="0">
                <a:latin typeface="Garamond" panose="02020404030301010803" pitchFamily="18" charset="0"/>
              </a:rPr>
              <a:t> </a:t>
            </a:r>
            <a:r>
              <a:rPr lang="en-US" sz="3500" b="1" dirty="0" err="1">
                <a:latin typeface="Garamond" panose="02020404030301010803" pitchFamily="18" charset="0"/>
              </a:rPr>
              <a:t>Bundelkhand</a:t>
            </a:r>
            <a:r>
              <a:rPr lang="en-US" sz="3500" b="1" dirty="0">
                <a:latin typeface="Garamond" panose="02020404030301010803" pitchFamily="18" charset="0"/>
              </a:rPr>
              <a:t> University </a:t>
            </a:r>
            <a:r>
              <a:rPr lang="en-US" sz="3500" b="1" dirty="0" err="1">
                <a:latin typeface="Garamond" panose="02020404030301010803" pitchFamily="18" charset="0"/>
              </a:rPr>
              <a:t>Chhatarpur</a:t>
            </a:r>
            <a:r>
              <a:rPr lang="en-US" sz="3500" b="1" dirty="0">
                <a:latin typeface="Garamond" panose="02020404030301010803" pitchFamily="18" charset="0"/>
              </a:rPr>
              <a:t>, </a:t>
            </a:r>
            <a:r>
              <a:rPr lang="en-US" sz="3500" b="1" dirty="0" smtClean="0">
                <a:latin typeface="Garamond" panose="02020404030301010803" pitchFamily="18" charset="0"/>
              </a:rPr>
              <a:t>Madhya Pradesh. Her idea </a:t>
            </a:r>
            <a:r>
              <a:rPr lang="en-US" sz="3500" b="1" dirty="0">
                <a:latin typeface="Garamond" panose="02020404030301010803" pitchFamily="18" charset="0"/>
              </a:rPr>
              <a:t>of Women Empowerment/Social Development or </a:t>
            </a:r>
            <a:r>
              <a:rPr lang="en-US" sz="3500" b="1" dirty="0" smtClean="0">
                <a:latin typeface="Garamond" panose="02020404030301010803" pitchFamily="18" charset="0"/>
              </a:rPr>
              <a:t>well-being: Women </a:t>
            </a:r>
            <a:r>
              <a:rPr lang="en-US" sz="3500" b="1" dirty="0">
                <a:latin typeface="Garamond" panose="02020404030301010803" pitchFamily="18" charset="0"/>
              </a:rPr>
              <a:t>have suffered a lot through the years at the hands of men. In earlier centuries, they were treated as almost non-existent. As if all the rights belonged to men even something as basic as voting. Now need to women </a:t>
            </a:r>
            <a:r>
              <a:rPr lang="en-US" sz="3500" b="1" dirty="0" err="1">
                <a:latin typeface="Garamond" panose="02020404030301010803" pitchFamily="18" charset="0"/>
              </a:rPr>
              <a:t>empowernent,according</a:t>
            </a:r>
            <a:r>
              <a:rPr lang="en-US" sz="3500" b="1" dirty="0">
                <a:latin typeface="Garamond" panose="02020404030301010803" pitchFamily="18" charset="0"/>
              </a:rPr>
              <a:t> to me women </a:t>
            </a:r>
            <a:r>
              <a:rPr lang="en-US" sz="3500" b="1" dirty="0" err="1">
                <a:latin typeface="Garamond" panose="02020404030301010803" pitchFamily="18" charset="0"/>
              </a:rPr>
              <a:t>empowernent</a:t>
            </a:r>
            <a:r>
              <a:rPr lang="en-US" sz="3500" b="1" dirty="0">
                <a:latin typeface="Garamond" panose="02020404030301010803" pitchFamily="18" charset="0"/>
              </a:rPr>
              <a:t> is process by which women gain power and control over their own lives and acquire the ability to make strategic choices.</a:t>
            </a:r>
            <a:endParaRPr lang="en-IN" sz="3500" b="1" dirty="0">
              <a:latin typeface="Garamond" panose="02020404030301010803" pitchFamily="18" charset="0"/>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64</a:t>
            </a:fld>
            <a:endParaRPr lang="en-US"/>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08789" y="4397564"/>
            <a:ext cx="6182461" cy="6499791"/>
          </a:xfrm>
          <a:prstGeom prst="rect">
            <a:avLst/>
          </a:prstGeom>
        </p:spPr>
      </p:pic>
    </p:spTree>
    <p:extLst>
      <p:ext uri="{BB962C8B-B14F-4D97-AF65-F5344CB8AC3E}">
        <p14:creationId xmlns:p14="http://schemas.microsoft.com/office/powerpoint/2010/main" val="402788714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8" y="854075"/>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Shalini</a:t>
            </a:r>
            <a:r>
              <a:rPr lang="en-US" sz="6600" spc="-135" dirty="0" smtClean="0">
                <a:solidFill>
                  <a:schemeClr val="tx1"/>
                </a:solidFill>
              </a:rPr>
              <a:t> Singh, Council Member</a:t>
            </a:r>
            <a:br>
              <a:rPr lang="en-US" sz="6600" spc="-135" dirty="0" smtClean="0">
                <a:solidFill>
                  <a:schemeClr val="tx1"/>
                </a:solidFill>
              </a:rPr>
            </a:br>
            <a:r>
              <a:rPr sz="2950" b="0" spc="240" dirty="0" smtClean="0">
                <a:latin typeface="Myriad Pro"/>
                <a:cs typeface="Myriad Pro"/>
              </a:rPr>
              <a:t> </a:t>
            </a:r>
            <a:r>
              <a:rPr lang="en-US" sz="2950" spc="240" dirty="0" smtClean="0">
                <a:latin typeface="Myriad Pro"/>
                <a:cs typeface="Myriad Pro"/>
              </a:rPr>
              <a:t>State </a:t>
            </a:r>
            <a:r>
              <a:rPr lang="en-US" sz="2950" spc="240" dirty="0">
                <a:latin typeface="Myriad Pro"/>
                <a:cs typeface="Myriad Pro"/>
              </a:rPr>
              <a:t>C</a:t>
            </a:r>
            <a:r>
              <a:rPr lang="en-US" sz="2950" spc="240" dirty="0" smtClean="0">
                <a:latin typeface="Myriad Pro"/>
                <a:cs typeface="Myriad Pro"/>
              </a:rPr>
              <a:t>ouncil Member - Delhi (YOUTH &amp; COMMUNITY EMPOWERMENT </a:t>
            </a:r>
            <a:r>
              <a:rPr sz="2950" spc="55" dirty="0" smtClean="0">
                <a:latin typeface="Myriad Pro"/>
                <a:cs typeface="Myriad Pro"/>
              </a:rPr>
              <a:t>C</a:t>
            </a:r>
            <a:r>
              <a:rPr sz="2950" spc="114" dirty="0" smtClean="0">
                <a:latin typeface="Myriad Pro"/>
                <a:cs typeface="Myriad Pro"/>
              </a:rPr>
              <a:t>OUNCIL</a:t>
            </a:r>
            <a:r>
              <a:rPr lang="en-US" sz="2950" spc="114" dirty="0" smtClean="0">
                <a:latin typeface="Myriad Pro"/>
                <a:cs typeface="Myriad Pro"/>
              </a:rPr>
              <a:t>)</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53762" y="5495876"/>
            <a:ext cx="11751928" cy="5678478"/>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a:t>
            </a:r>
            <a:r>
              <a:rPr lang="en-US" sz="3600" b="1" spc="25" dirty="0" smtClean="0">
                <a:latin typeface="Garamond" panose="02020404030301010803" pitchFamily="18" charset="0"/>
                <a:cs typeface="Garamond"/>
              </a:rPr>
              <a:t>Ms. </a:t>
            </a:r>
            <a:r>
              <a:rPr lang="en-US" sz="3600" b="1" spc="25" dirty="0" err="1" smtClean="0">
                <a:latin typeface="Garamond" panose="02020404030301010803" pitchFamily="18" charset="0"/>
                <a:cs typeface="Garamond"/>
              </a:rPr>
              <a:t>Shalini</a:t>
            </a:r>
            <a:r>
              <a:rPr lang="en-US" sz="3600" b="1" spc="25" dirty="0" smtClean="0">
                <a:latin typeface="Garamond" panose="02020404030301010803" pitchFamily="18" charset="0"/>
                <a:cs typeface="Garamond"/>
              </a:rPr>
              <a:t> Singh</a:t>
            </a:r>
            <a:r>
              <a:rPr lang="en-US" sz="3600" b="1" dirty="0" smtClean="0">
                <a:latin typeface="Garamond" panose="02020404030301010803" pitchFamily="18" charset="0"/>
              </a:rPr>
              <a:t> </a:t>
            </a:r>
            <a:r>
              <a:rPr lang="en-US" sz="3600" b="1" dirty="0">
                <a:latin typeface="Garamond" panose="02020404030301010803" pitchFamily="18" charset="0"/>
              </a:rPr>
              <a:t>is an Advocate practicing at the </a:t>
            </a:r>
            <a:r>
              <a:rPr lang="en-US" sz="3600" b="1" dirty="0" err="1">
                <a:latin typeface="Garamond" panose="02020404030301010803" pitchFamily="18" charset="0"/>
              </a:rPr>
              <a:t>Hon'ble</a:t>
            </a:r>
            <a:r>
              <a:rPr lang="en-US" sz="3600" b="1" dirty="0">
                <a:latin typeface="Garamond" panose="02020404030301010803" pitchFamily="18" charset="0"/>
              </a:rPr>
              <a:t> Supreme Court of India. She graduated from the University of Delhi with a Bachelor of Arts (B.A.) in Political Science. She earned her LLB from Amity University's law school in Noida. She has been associated with a number of non-governmental organizations (NGOs) working in the area of women's empowerment and has done so throughout her academic career. She believes that women should be treated equally in all spheres of life, including the home and the workplace.</a:t>
            </a:r>
            <a:endParaRPr lang="en-IN" sz="3600" b="1" dirty="0">
              <a:latin typeface="Garamond" panose="02020404030301010803" pitchFamily="18" charset="0"/>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65</a:t>
            </a:fld>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76728" y="4359275"/>
            <a:ext cx="6214520" cy="6477566"/>
          </a:xfrm>
          <a:prstGeom prst="rect">
            <a:avLst/>
          </a:prstGeom>
        </p:spPr>
      </p:pic>
    </p:spTree>
    <p:extLst>
      <p:ext uri="{BB962C8B-B14F-4D97-AF65-F5344CB8AC3E}">
        <p14:creationId xmlns:p14="http://schemas.microsoft.com/office/powerpoint/2010/main" val="241699468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8" y="854075"/>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Sakshi</a:t>
            </a:r>
            <a:r>
              <a:rPr lang="en-US" sz="6600" spc="-135" dirty="0" smtClean="0">
                <a:solidFill>
                  <a:schemeClr val="tx1"/>
                </a:solidFill>
              </a:rPr>
              <a:t> </a:t>
            </a:r>
            <a:r>
              <a:rPr lang="en-US" sz="6600" spc="-135" dirty="0" err="1" smtClean="0">
                <a:solidFill>
                  <a:schemeClr val="tx1"/>
                </a:solidFill>
              </a:rPr>
              <a:t>Garg</a:t>
            </a:r>
            <a:r>
              <a:rPr lang="en-US" sz="6600" spc="-135" dirty="0" smtClean="0">
                <a:solidFill>
                  <a:schemeClr val="tx1"/>
                </a:solidFill>
              </a:rPr>
              <a:t>, Council Member</a:t>
            </a:r>
            <a:br>
              <a:rPr lang="en-US" sz="6600" spc="-135" dirty="0" smtClean="0">
                <a:solidFill>
                  <a:schemeClr val="tx1"/>
                </a:solidFill>
              </a:rPr>
            </a:br>
            <a:r>
              <a:rPr sz="2950" b="0" spc="240" dirty="0" smtClean="0">
                <a:latin typeface="Myriad Pro"/>
                <a:cs typeface="Myriad Pro"/>
              </a:rPr>
              <a:t> </a:t>
            </a:r>
            <a:r>
              <a:rPr lang="en-US" sz="2950" spc="240" dirty="0" smtClean="0">
                <a:latin typeface="Myriad Pro"/>
                <a:cs typeface="Myriad Pro"/>
              </a:rPr>
              <a:t>National </a:t>
            </a:r>
            <a:r>
              <a:rPr lang="en-US" sz="2950" spc="240" dirty="0">
                <a:latin typeface="Myriad Pro"/>
                <a:cs typeface="Myriad Pro"/>
              </a:rPr>
              <a:t>C</a:t>
            </a:r>
            <a:r>
              <a:rPr lang="en-US" sz="2950" spc="240" dirty="0" smtClean="0">
                <a:latin typeface="Myriad Pro"/>
                <a:cs typeface="Myriad Pro"/>
              </a:rPr>
              <a:t>ouncil Member (YOUTH &amp; COMMUNITY EMPOWERMENT </a:t>
            </a:r>
            <a:r>
              <a:rPr sz="2950" spc="55" dirty="0" smtClean="0">
                <a:latin typeface="Myriad Pro"/>
                <a:cs typeface="Myriad Pro"/>
              </a:rPr>
              <a:t>C</a:t>
            </a:r>
            <a:r>
              <a:rPr sz="2950" spc="114" dirty="0" smtClean="0">
                <a:latin typeface="Myriad Pro"/>
                <a:cs typeface="Myriad Pro"/>
              </a:rPr>
              <a:t>OUNCIL</a:t>
            </a:r>
            <a:r>
              <a:rPr lang="en-US" sz="2950" spc="114" dirty="0" smtClean="0">
                <a:latin typeface="Myriad Pro"/>
                <a:cs typeface="Myriad Pro"/>
              </a:rPr>
              <a:t>)</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53762" y="6501211"/>
            <a:ext cx="11751928" cy="4016484"/>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a:t>
            </a:r>
            <a:r>
              <a:rPr lang="en-US" sz="3600" b="1" spc="25" dirty="0" smtClean="0">
                <a:latin typeface="Garamond" panose="02020404030301010803" pitchFamily="18" charset="0"/>
                <a:cs typeface="Garamond"/>
              </a:rPr>
              <a:t>Ms. </a:t>
            </a:r>
            <a:r>
              <a:rPr lang="en-US" sz="3600" b="1" spc="25" dirty="0" err="1" smtClean="0">
                <a:latin typeface="Garamond" panose="02020404030301010803" pitchFamily="18" charset="0"/>
                <a:cs typeface="Garamond"/>
              </a:rPr>
              <a:t>Sakshi</a:t>
            </a:r>
            <a:r>
              <a:rPr lang="en-US" sz="3600" b="1" spc="25" dirty="0" smtClean="0">
                <a:latin typeface="Garamond" panose="02020404030301010803" pitchFamily="18" charset="0"/>
                <a:cs typeface="Garamond"/>
              </a:rPr>
              <a:t> </a:t>
            </a:r>
            <a:r>
              <a:rPr lang="en-US" sz="3600" b="1" spc="25" dirty="0" err="1" smtClean="0">
                <a:latin typeface="Garamond" panose="02020404030301010803" pitchFamily="18" charset="0"/>
                <a:cs typeface="Garamond"/>
              </a:rPr>
              <a:t>Garg</a:t>
            </a:r>
            <a:r>
              <a:rPr lang="en-US" sz="3600" b="1" spc="25" dirty="0" smtClean="0">
                <a:latin typeface="Garamond" panose="02020404030301010803" pitchFamily="18" charset="0"/>
                <a:cs typeface="Garamond"/>
              </a:rPr>
              <a:t> is a certified soft skills coach from Indian Leadership Academy. She has clients from all over the globe. She has conducted hundreds of workshops both online as well as offline to transform people’s lives with 21</a:t>
            </a:r>
            <a:r>
              <a:rPr lang="en-US" sz="3600" b="1" spc="25" baseline="30000" dirty="0" smtClean="0">
                <a:latin typeface="Garamond" panose="02020404030301010803" pitchFamily="18" charset="0"/>
                <a:cs typeface="Garamond"/>
              </a:rPr>
              <a:t>st</a:t>
            </a:r>
            <a:r>
              <a:rPr lang="en-US" sz="3600" b="1" spc="25" dirty="0" smtClean="0">
                <a:latin typeface="Garamond" panose="02020404030301010803" pitchFamily="18" charset="0"/>
                <a:cs typeface="Garamond"/>
              </a:rPr>
              <a:t> century skills.</a:t>
            </a:r>
            <a:r>
              <a:rPr lang="en-IN" sz="3600" b="1" dirty="0">
                <a:latin typeface="Garamond" panose="02020404030301010803" pitchFamily="18" charset="0"/>
              </a:rPr>
              <a:t> </a:t>
            </a:r>
            <a:r>
              <a:rPr lang="en-IN" sz="3600" b="1" dirty="0" smtClean="0">
                <a:latin typeface="Garamond" panose="02020404030301010803" pitchFamily="18" charset="0"/>
              </a:rPr>
              <a:t>Her mission is to adept each &amp; every individual with socio emotional skills to deal with the fast paced world.  </a:t>
            </a:r>
            <a:endParaRPr lang="en-US" sz="3600" b="1" spc="25" dirty="0" smtClean="0">
              <a:latin typeface="Garamond" panose="02020404030301010803" pitchFamily="18"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66</a:t>
            </a:fld>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76728" y="4397564"/>
            <a:ext cx="6214520" cy="6513150"/>
          </a:xfrm>
          <a:prstGeom prst="rect">
            <a:avLst/>
          </a:prstGeom>
        </p:spPr>
      </p:pic>
    </p:spTree>
    <p:extLst>
      <p:ext uri="{BB962C8B-B14F-4D97-AF65-F5344CB8AC3E}">
        <p14:creationId xmlns:p14="http://schemas.microsoft.com/office/powerpoint/2010/main" val="115477870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8" y="854075"/>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Sharada</a:t>
            </a:r>
            <a:r>
              <a:rPr lang="en-US" sz="6600" spc="-135" dirty="0" smtClean="0">
                <a:solidFill>
                  <a:schemeClr val="tx1"/>
                </a:solidFill>
              </a:rPr>
              <a:t> Kumar, Council Member</a:t>
            </a:r>
            <a:br>
              <a:rPr lang="en-US" sz="6600" spc="-135" dirty="0" smtClean="0">
                <a:solidFill>
                  <a:schemeClr val="tx1"/>
                </a:solidFill>
              </a:rPr>
            </a:br>
            <a:r>
              <a:rPr sz="2950" b="0" spc="240" dirty="0" smtClean="0">
                <a:latin typeface="Myriad Pro"/>
                <a:cs typeface="Myriad Pro"/>
              </a:rPr>
              <a:t> </a:t>
            </a:r>
            <a:r>
              <a:rPr lang="en-US" sz="2950" spc="240" dirty="0" smtClean="0">
                <a:latin typeface="Myriad Pro"/>
                <a:cs typeface="Myriad Pro"/>
              </a:rPr>
              <a:t>State Council Member - Karnataka (YOUTH &amp; COMMUNITY EMPOWERMENT </a:t>
            </a:r>
            <a:r>
              <a:rPr sz="2950" spc="55" dirty="0" smtClean="0">
                <a:latin typeface="Myriad Pro"/>
                <a:cs typeface="Myriad Pro"/>
              </a:rPr>
              <a:t>C</a:t>
            </a:r>
            <a:r>
              <a:rPr sz="2950" spc="114" dirty="0" smtClean="0">
                <a:latin typeface="Myriad Pro"/>
                <a:cs typeface="Myriad Pro"/>
              </a:rPr>
              <a:t>OUNCIL</a:t>
            </a:r>
            <a:r>
              <a:rPr lang="en-US" sz="2950" spc="114" dirty="0" smtClean="0">
                <a:latin typeface="Myriad Pro"/>
                <a:cs typeface="Myriad Pro"/>
              </a:rPr>
              <a:t>)</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30258" y="5449709"/>
            <a:ext cx="11751928" cy="5770811"/>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 </a:t>
            </a:r>
            <a:r>
              <a:rPr lang="en-US" sz="3000" b="1" spc="25" dirty="0" smtClean="0">
                <a:latin typeface="Garamond" panose="02020404030301010803" pitchFamily="18" charset="0"/>
                <a:cs typeface="Garamond"/>
              </a:rPr>
              <a:t>Smt. </a:t>
            </a:r>
            <a:r>
              <a:rPr lang="en-US" sz="3000" b="1" spc="25" dirty="0" err="1" smtClean="0">
                <a:latin typeface="Garamond" panose="02020404030301010803" pitchFamily="18" charset="0"/>
                <a:cs typeface="Garamond"/>
              </a:rPr>
              <a:t>Sharada</a:t>
            </a:r>
            <a:r>
              <a:rPr lang="en-US" sz="3000" b="1" spc="25" dirty="0" smtClean="0">
                <a:latin typeface="Garamond" panose="02020404030301010803" pitchFamily="18" charset="0"/>
                <a:cs typeface="Garamond"/>
              </a:rPr>
              <a:t> Kumar is a </a:t>
            </a:r>
            <a:r>
              <a:rPr lang="en-US" sz="3000" b="1" dirty="0">
                <a:latin typeface="Garamond" panose="02020404030301010803" pitchFamily="18" charset="0"/>
              </a:rPr>
              <a:t>M. A,  B. </a:t>
            </a:r>
            <a:r>
              <a:rPr lang="en-US" sz="3000" b="1" dirty="0" smtClean="0">
                <a:latin typeface="Garamond" panose="02020404030301010803" pitchFamily="18" charset="0"/>
              </a:rPr>
              <a:t>Ed. She is a </a:t>
            </a:r>
            <a:r>
              <a:rPr lang="en-US" sz="3000" b="1" dirty="0">
                <a:latin typeface="Garamond" panose="02020404030301010803" pitchFamily="18" charset="0"/>
              </a:rPr>
              <a:t>special Educator with Dyslexic, rather specially abled children, also a counselor to </a:t>
            </a:r>
            <a:r>
              <a:rPr lang="en-US" sz="3000" b="1" dirty="0" smtClean="0">
                <a:latin typeface="Garamond" panose="02020404030301010803" pitchFamily="18" charset="0"/>
              </a:rPr>
              <a:t>them. She is an </a:t>
            </a:r>
            <a:r>
              <a:rPr lang="en-US" sz="3000" b="1" dirty="0" err="1">
                <a:latin typeface="Garamond" panose="02020404030301010803" pitchFamily="18" charset="0"/>
              </a:rPr>
              <a:t>Artofliving</a:t>
            </a:r>
            <a:r>
              <a:rPr lang="en-US" sz="3000" b="1" dirty="0">
                <a:latin typeface="Garamond" panose="02020404030301010803" pitchFamily="18" charset="0"/>
              </a:rPr>
              <a:t> Teacher, teaching Happiness </a:t>
            </a:r>
            <a:r>
              <a:rPr lang="en-US" sz="3000" b="1" dirty="0" smtClean="0">
                <a:latin typeface="Garamond" panose="02020404030301010803" pitchFamily="18" charset="0"/>
              </a:rPr>
              <a:t>programs. She is also an owner of a </a:t>
            </a:r>
            <a:r>
              <a:rPr lang="en-US" sz="3000" b="1" dirty="0">
                <a:latin typeface="Garamond" panose="02020404030301010803" pitchFamily="18" charset="0"/>
              </a:rPr>
              <a:t>Spa and Salon for women in </a:t>
            </a:r>
            <a:r>
              <a:rPr lang="en-US" sz="3000" b="1" dirty="0" err="1">
                <a:latin typeface="Garamond" panose="02020404030301010803" pitchFamily="18" charset="0"/>
              </a:rPr>
              <a:t>Kanakapura</a:t>
            </a:r>
            <a:r>
              <a:rPr lang="en-US" sz="3000" b="1" dirty="0">
                <a:latin typeface="Garamond" panose="02020404030301010803" pitchFamily="18" charset="0"/>
              </a:rPr>
              <a:t> road, </a:t>
            </a:r>
            <a:r>
              <a:rPr lang="en-US" sz="3000" b="1" dirty="0" smtClean="0">
                <a:latin typeface="Garamond" panose="02020404030301010803" pitchFamily="18" charset="0"/>
              </a:rPr>
              <a:t>Bangalore. Other than these, she is also a board </a:t>
            </a:r>
            <a:r>
              <a:rPr lang="en-US" sz="3000" b="1" dirty="0">
                <a:latin typeface="Garamond" panose="02020404030301010803" pitchFamily="18" charset="0"/>
              </a:rPr>
              <a:t>member of a startup called </a:t>
            </a:r>
            <a:r>
              <a:rPr lang="en-US" sz="3000" b="1" dirty="0" smtClean="0">
                <a:latin typeface="Garamond" panose="02020404030301010803" pitchFamily="18" charset="0"/>
              </a:rPr>
              <a:t>Health4silvers</a:t>
            </a:r>
            <a:r>
              <a:rPr lang="en-US" sz="3000" b="1" dirty="0">
                <a:latin typeface="Garamond" panose="02020404030301010803" pitchFamily="18" charset="0"/>
              </a:rPr>
              <a:t>,  where </a:t>
            </a:r>
            <a:r>
              <a:rPr lang="en-US" sz="3000" b="1" dirty="0" smtClean="0">
                <a:latin typeface="Garamond" panose="02020404030301010803" pitchFamily="18" charset="0"/>
              </a:rPr>
              <a:t>they </a:t>
            </a:r>
            <a:r>
              <a:rPr lang="en-US" sz="3000" b="1" dirty="0">
                <a:latin typeface="Garamond" panose="02020404030301010803" pitchFamily="18" charset="0"/>
              </a:rPr>
              <a:t>cater to the health needs of senior parents staying in India whose children are based </a:t>
            </a:r>
            <a:r>
              <a:rPr lang="en-US" sz="3000" b="1" dirty="0" smtClean="0">
                <a:latin typeface="Garamond" panose="02020404030301010803" pitchFamily="18" charset="0"/>
              </a:rPr>
              <a:t>abroad. She is planning </a:t>
            </a:r>
            <a:r>
              <a:rPr lang="en-US" sz="3000" b="1" dirty="0">
                <a:latin typeface="Garamond" panose="02020404030301010803" pitchFamily="18" charset="0"/>
              </a:rPr>
              <a:t>to start one in India for Indian senior parents whose children are also in India but stay in different </a:t>
            </a:r>
            <a:r>
              <a:rPr lang="en-US" sz="3000" b="1" dirty="0" smtClean="0">
                <a:latin typeface="Garamond" panose="02020404030301010803" pitchFamily="18" charset="0"/>
              </a:rPr>
              <a:t>cities. She is an </a:t>
            </a:r>
            <a:r>
              <a:rPr lang="en-US" sz="3000" b="1" dirty="0">
                <a:latin typeface="Garamond" panose="02020404030301010803" pitchFamily="18" charset="0"/>
              </a:rPr>
              <a:t>enthusiastic car and bike </a:t>
            </a:r>
            <a:r>
              <a:rPr lang="en-US" sz="3000" b="1" dirty="0" err="1" smtClean="0">
                <a:latin typeface="Garamond" panose="02020404030301010803" pitchFamily="18" charset="0"/>
              </a:rPr>
              <a:t>ralliest</a:t>
            </a:r>
            <a:r>
              <a:rPr lang="en-US" sz="3000" b="1" dirty="0" smtClean="0">
                <a:latin typeface="Garamond" panose="02020404030301010803" pitchFamily="18" charset="0"/>
              </a:rPr>
              <a:t> and she ha </a:t>
            </a:r>
            <a:r>
              <a:rPr lang="en-US" sz="3000" b="1" dirty="0">
                <a:latin typeface="Garamond" panose="02020404030301010803" pitchFamily="18" charset="0"/>
              </a:rPr>
              <a:t>won many </a:t>
            </a:r>
            <a:r>
              <a:rPr lang="en-US" sz="3000" b="1" dirty="0" smtClean="0">
                <a:latin typeface="Garamond" panose="02020404030301010803" pitchFamily="18" charset="0"/>
              </a:rPr>
              <a:t>prizes. She was </a:t>
            </a:r>
            <a:r>
              <a:rPr lang="en-US" sz="3000" b="1" dirty="0">
                <a:latin typeface="Garamond" panose="02020404030301010803" pitchFamily="18" charset="0"/>
              </a:rPr>
              <a:t>also a second runner up in a beauty </a:t>
            </a:r>
            <a:r>
              <a:rPr lang="en-US" sz="3000" b="1" dirty="0" smtClean="0">
                <a:latin typeface="Garamond" panose="02020404030301010803" pitchFamily="18" charset="0"/>
              </a:rPr>
              <a:t>pageant. She is </a:t>
            </a:r>
            <a:r>
              <a:rPr lang="en-US" sz="3000" b="1" dirty="0">
                <a:latin typeface="Garamond" panose="02020404030301010803" pitchFamily="18" charset="0"/>
              </a:rPr>
              <a:t>interested in doing lot of social work</a:t>
            </a:r>
            <a:r>
              <a:rPr lang="en-US" sz="3000" b="1" dirty="0" smtClean="0">
                <a:latin typeface="Garamond" panose="02020404030301010803" pitchFamily="18" charset="0"/>
              </a:rPr>
              <a:t>.</a:t>
            </a:r>
            <a:endParaRPr lang="en-US" sz="3000" b="1" spc="25" dirty="0" smtClean="0">
              <a:latin typeface="Garamond" panose="02020404030301010803" pitchFamily="18"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67</a:t>
            </a:fld>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46607" y="4397564"/>
            <a:ext cx="6144643" cy="6513150"/>
          </a:xfrm>
          <a:prstGeom prst="rect">
            <a:avLst/>
          </a:prstGeom>
        </p:spPr>
      </p:pic>
    </p:spTree>
    <p:extLst>
      <p:ext uri="{BB962C8B-B14F-4D97-AF65-F5344CB8AC3E}">
        <p14:creationId xmlns:p14="http://schemas.microsoft.com/office/powerpoint/2010/main" val="220909669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8" y="854075"/>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Pooja</a:t>
            </a:r>
            <a:r>
              <a:rPr lang="en-US" sz="6600" spc="-135" dirty="0" smtClean="0">
                <a:solidFill>
                  <a:schemeClr val="tx1"/>
                </a:solidFill>
              </a:rPr>
              <a:t> </a:t>
            </a:r>
            <a:r>
              <a:rPr lang="en-US" sz="6600" spc="-135" dirty="0" err="1" smtClean="0">
                <a:solidFill>
                  <a:schemeClr val="tx1"/>
                </a:solidFill>
              </a:rPr>
              <a:t>Faldu</a:t>
            </a:r>
            <a:r>
              <a:rPr lang="en-US" sz="6600" spc="-135" dirty="0" smtClean="0">
                <a:solidFill>
                  <a:schemeClr val="tx1"/>
                </a:solidFill>
              </a:rPr>
              <a:t>, Council Member</a:t>
            </a:r>
            <a:br>
              <a:rPr lang="en-US" sz="6600" spc="-135" dirty="0" smtClean="0">
                <a:solidFill>
                  <a:schemeClr val="tx1"/>
                </a:solidFill>
              </a:rPr>
            </a:br>
            <a:r>
              <a:rPr sz="2950" b="0" spc="240" dirty="0" smtClean="0">
                <a:latin typeface="Myriad Pro"/>
                <a:cs typeface="Myriad Pro"/>
              </a:rPr>
              <a:t> </a:t>
            </a:r>
            <a:r>
              <a:rPr lang="en-US" sz="2950" spc="240" dirty="0" smtClean="0">
                <a:latin typeface="Myriad Pro"/>
                <a:cs typeface="Myriad Pro"/>
              </a:rPr>
              <a:t>State Council Member - Gujarat (YOUTH &amp; COMMUNITY EMPOWERMENT </a:t>
            </a:r>
            <a:r>
              <a:rPr sz="2950" spc="55" dirty="0" smtClean="0">
                <a:latin typeface="Myriad Pro"/>
                <a:cs typeface="Myriad Pro"/>
              </a:rPr>
              <a:t>C</a:t>
            </a:r>
            <a:r>
              <a:rPr sz="2950" spc="114" dirty="0" smtClean="0">
                <a:latin typeface="Myriad Pro"/>
                <a:cs typeface="Myriad Pro"/>
              </a:rPr>
              <a:t>OUNCIL</a:t>
            </a:r>
            <a:r>
              <a:rPr lang="en-US" sz="2950" spc="114" dirty="0" smtClean="0">
                <a:latin typeface="Myriad Pro"/>
                <a:cs typeface="Myriad Pro"/>
              </a:rPr>
              <a:t>)</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30258" y="5449709"/>
            <a:ext cx="11751928" cy="6817251"/>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 </a:t>
            </a:r>
            <a:r>
              <a:rPr lang="en-US" sz="4200" b="1" spc="25" dirty="0" smtClean="0">
                <a:latin typeface="Garamond" panose="02020404030301010803" pitchFamily="18" charset="0"/>
                <a:cs typeface="Garamond"/>
              </a:rPr>
              <a:t>Ms.</a:t>
            </a:r>
            <a:r>
              <a:rPr lang="en-US" sz="4200" b="1" spc="25" dirty="0">
                <a:latin typeface="Garamond" panose="02020404030301010803" pitchFamily="18" charset="0"/>
                <a:cs typeface="Garamond"/>
              </a:rPr>
              <a:t> </a:t>
            </a:r>
            <a:r>
              <a:rPr lang="en-US" sz="4200" b="1" spc="25" dirty="0" err="1" smtClean="0">
                <a:latin typeface="Garamond" panose="02020404030301010803" pitchFamily="18" charset="0"/>
                <a:cs typeface="Garamond"/>
              </a:rPr>
              <a:t>Pooja</a:t>
            </a:r>
            <a:r>
              <a:rPr lang="en-US" sz="4200" b="1" spc="25" dirty="0" smtClean="0">
                <a:latin typeface="Garamond" panose="02020404030301010803" pitchFamily="18" charset="0"/>
                <a:cs typeface="Garamond"/>
              </a:rPr>
              <a:t> </a:t>
            </a:r>
            <a:r>
              <a:rPr lang="en-US" sz="4200" b="1" spc="25" dirty="0" err="1" smtClean="0">
                <a:latin typeface="Garamond" panose="02020404030301010803" pitchFamily="18" charset="0"/>
                <a:cs typeface="Garamond"/>
              </a:rPr>
              <a:t>Faldu</a:t>
            </a:r>
            <a:r>
              <a:rPr lang="en-US" sz="4200" b="1" spc="25" dirty="0" smtClean="0">
                <a:latin typeface="Garamond" panose="02020404030301010803" pitchFamily="18" charset="0"/>
                <a:cs typeface="Garamond"/>
              </a:rPr>
              <a:t> </a:t>
            </a:r>
            <a:r>
              <a:rPr lang="en-US" sz="4200" b="1" dirty="0" smtClean="0">
                <a:latin typeface="Garamond" panose="02020404030301010803" pitchFamily="18" charset="0"/>
              </a:rPr>
              <a:t>basically hails </a:t>
            </a:r>
            <a:r>
              <a:rPr lang="en-US" sz="4200" b="1" dirty="0">
                <a:latin typeface="Garamond" panose="02020404030301010803" pitchFamily="18" charset="0"/>
              </a:rPr>
              <a:t>from Rajkot, but </a:t>
            </a:r>
            <a:r>
              <a:rPr lang="en-US" sz="4200" b="1" dirty="0" smtClean="0">
                <a:latin typeface="Garamond" panose="02020404030301010803" pitchFamily="18" charset="0"/>
              </a:rPr>
              <a:t>she has </a:t>
            </a:r>
            <a:r>
              <a:rPr lang="en-US" sz="4200" b="1" dirty="0">
                <a:latin typeface="Garamond" panose="02020404030301010803" pitchFamily="18" charset="0"/>
              </a:rPr>
              <a:t>been living in Ahmedabad for the past 3 years. </a:t>
            </a:r>
            <a:r>
              <a:rPr lang="en-US" sz="4200" b="1" dirty="0" smtClean="0">
                <a:latin typeface="Garamond" panose="02020404030301010803" pitchFamily="18" charset="0"/>
              </a:rPr>
              <a:t>She is </a:t>
            </a:r>
            <a:r>
              <a:rPr lang="en-US" sz="4200" b="1" dirty="0">
                <a:latin typeface="Garamond" panose="02020404030301010803" pitchFamily="18" charset="0"/>
              </a:rPr>
              <a:t>a Lawyer by profession, but </a:t>
            </a:r>
            <a:r>
              <a:rPr lang="en-US" sz="4200" b="1" dirty="0" smtClean="0">
                <a:latin typeface="Garamond" panose="02020404030301010803" pitchFamily="18" charset="0"/>
              </a:rPr>
              <a:t>her </a:t>
            </a:r>
            <a:r>
              <a:rPr lang="en-US" sz="4200" b="1" dirty="0">
                <a:latin typeface="Garamond" panose="02020404030301010803" pitchFamily="18" charset="0"/>
              </a:rPr>
              <a:t>heart lies in Nail Art. </a:t>
            </a:r>
            <a:r>
              <a:rPr lang="en-US" sz="4200" b="1" dirty="0" smtClean="0">
                <a:latin typeface="Garamond" panose="02020404030301010803" pitchFamily="18" charset="0"/>
              </a:rPr>
              <a:t>She has </a:t>
            </a:r>
            <a:r>
              <a:rPr lang="en-US" sz="4200" b="1" dirty="0">
                <a:latin typeface="Garamond" panose="02020404030301010803" pitchFamily="18" charset="0"/>
              </a:rPr>
              <a:t>over 5+ years of professional nail artistry experience. </a:t>
            </a:r>
            <a:r>
              <a:rPr lang="en-US" sz="4200" b="1" dirty="0" smtClean="0">
                <a:latin typeface="Garamond" panose="02020404030301010803" pitchFamily="18" charset="0"/>
              </a:rPr>
              <a:t>She owns a </a:t>
            </a:r>
            <a:r>
              <a:rPr lang="en-US" sz="4200" b="1" dirty="0">
                <a:latin typeface="Garamond" panose="02020404030301010803" pitchFamily="18" charset="0"/>
              </a:rPr>
              <a:t>Nail Studio in Ahmedabad. </a:t>
            </a:r>
            <a:r>
              <a:rPr lang="en-US" sz="4200" b="1" dirty="0" smtClean="0">
                <a:latin typeface="Garamond" panose="02020404030301010803" pitchFamily="18" charset="0"/>
              </a:rPr>
              <a:t>She is </a:t>
            </a:r>
            <a:r>
              <a:rPr lang="en-US" sz="4200" b="1" dirty="0">
                <a:latin typeface="Garamond" panose="02020404030301010803" pitchFamily="18" charset="0"/>
              </a:rPr>
              <a:t>a travel </a:t>
            </a:r>
            <a:r>
              <a:rPr lang="en-US" sz="4200" b="1" dirty="0" smtClean="0">
                <a:latin typeface="Garamond" panose="02020404030301010803" pitchFamily="18" charset="0"/>
              </a:rPr>
              <a:t>enthusiast </a:t>
            </a:r>
            <a:r>
              <a:rPr lang="en-US" sz="4200" b="1" dirty="0">
                <a:latin typeface="Garamond" panose="02020404030301010803" pitchFamily="18" charset="0"/>
              </a:rPr>
              <a:t>with a dream of exploring every corner of India. With this </a:t>
            </a:r>
            <a:r>
              <a:rPr lang="en-US" sz="4200" b="1" dirty="0" smtClean="0">
                <a:latin typeface="Garamond" panose="02020404030301010803" pitchFamily="18" charset="0"/>
              </a:rPr>
              <a:t>she also wants </a:t>
            </a:r>
            <a:r>
              <a:rPr lang="en-US" sz="4200" b="1" dirty="0">
                <a:latin typeface="Garamond" panose="02020404030301010803" pitchFamily="18" charset="0"/>
              </a:rPr>
              <a:t>to serve women </a:t>
            </a:r>
            <a:r>
              <a:rPr lang="en-US" sz="4200" b="1" dirty="0" smtClean="0">
                <a:latin typeface="Garamond" panose="02020404030301010803" pitchFamily="18" charset="0"/>
              </a:rPr>
              <a:t>and create a better world for all.</a:t>
            </a:r>
            <a:endParaRPr lang="en-US" sz="4200" b="1" dirty="0">
              <a:latin typeface="Garamond" panose="02020404030301010803" pitchFamily="18" charset="0"/>
            </a:endParaRPr>
          </a:p>
          <a:p>
            <a:r>
              <a:rPr lang="en-US" sz="3200" dirty="0"/>
              <a:t/>
            </a:r>
            <a:br>
              <a:rPr lang="en-US" sz="3200" dirty="0"/>
            </a:br>
            <a:endParaRPr lang="en-US" sz="3000" b="1" spc="25" dirty="0" smtClean="0">
              <a:latin typeface="Garamond" panose="02020404030301010803" pitchFamily="18"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68</a:t>
            </a:fld>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87300" y="4397564"/>
            <a:ext cx="6203950" cy="6513150"/>
          </a:xfrm>
          <a:prstGeom prst="rect">
            <a:avLst/>
          </a:prstGeom>
        </p:spPr>
      </p:pic>
    </p:spTree>
    <p:extLst>
      <p:ext uri="{BB962C8B-B14F-4D97-AF65-F5344CB8AC3E}">
        <p14:creationId xmlns:p14="http://schemas.microsoft.com/office/powerpoint/2010/main" val="140765277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8" y="854075"/>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Nidhi</a:t>
            </a:r>
            <a:r>
              <a:rPr lang="en-US" sz="6600" spc="-135" dirty="0" smtClean="0">
                <a:solidFill>
                  <a:schemeClr val="tx1"/>
                </a:solidFill>
              </a:rPr>
              <a:t> Jain, Council Member</a:t>
            </a:r>
            <a:br>
              <a:rPr lang="en-US" sz="6600" spc="-135" dirty="0" smtClean="0">
                <a:solidFill>
                  <a:schemeClr val="tx1"/>
                </a:solidFill>
              </a:rPr>
            </a:br>
            <a:r>
              <a:rPr sz="2950" b="0" spc="240" dirty="0" smtClean="0">
                <a:latin typeface="Myriad Pro"/>
                <a:cs typeface="Myriad Pro"/>
              </a:rPr>
              <a:t> </a:t>
            </a:r>
            <a:r>
              <a:rPr lang="en-US" sz="2950" spc="240" dirty="0" smtClean="0">
                <a:latin typeface="Myriad Pro"/>
                <a:cs typeface="Myriad Pro"/>
              </a:rPr>
              <a:t>State Council Member - Gujarat (YOUTH &amp; COMMUNITY EMPOWERMENT </a:t>
            </a:r>
            <a:r>
              <a:rPr sz="2950" spc="55" dirty="0" smtClean="0">
                <a:latin typeface="Myriad Pro"/>
                <a:cs typeface="Myriad Pro"/>
              </a:rPr>
              <a:t>C</a:t>
            </a:r>
            <a:r>
              <a:rPr sz="2950" spc="114" dirty="0" smtClean="0">
                <a:latin typeface="Myriad Pro"/>
                <a:cs typeface="Myriad Pro"/>
              </a:rPr>
              <a:t>OUNCIL</a:t>
            </a:r>
            <a:r>
              <a:rPr lang="en-US" sz="2950" spc="114" dirty="0" smtClean="0">
                <a:latin typeface="Myriad Pro"/>
                <a:cs typeface="Myriad Pro"/>
              </a:rPr>
              <a:t>)</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30258" y="5449709"/>
            <a:ext cx="11751928" cy="5432256"/>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 </a:t>
            </a:r>
            <a:r>
              <a:rPr lang="en-US" sz="4200" b="1" spc="25" dirty="0" smtClean="0">
                <a:latin typeface="Garamond" panose="02020404030301010803" pitchFamily="18" charset="0"/>
                <a:cs typeface="Garamond"/>
              </a:rPr>
              <a:t>Ms.</a:t>
            </a:r>
            <a:r>
              <a:rPr lang="en-US" sz="4200" b="1" spc="25" dirty="0">
                <a:latin typeface="Garamond" panose="02020404030301010803" pitchFamily="18" charset="0"/>
                <a:cs typeface="Garamond"/>
              </a:rPr>
              <a:t> </a:t>
            </a:r>
            <a:r>
              <a:rPr lang="en-US" sz="4400" b="1" dirty="0" err="1" smtClean="0">
                <a:latin typeface="Garamond" panose="02020404030301010803" pitchFamily="18" charset="0"/>
                <a:ea typeface="Gadugi" panose="020B0502040204020203" pitchFamily="34" charset="0"/>
              </a:rPr>
              <a:t>Nidhi</a:t>
            </a:r>
            <a:r>
              <a:rPr lang="en-US" sz="4400" b="1" dirty="0" smtClean="0">
                <a:latin typeface="Garamond" panose="02020404030301010803" pitchFamily="18" charset="0"/>
                <a:ea typeface="Gadugi" panose="020B0502040204020203" pitchFamily="34" charset="0"/>
              </a:rPr>
              <a:t> Jain is a VAT analyst and a social work enthusiast. She hails from Vadodara, Gujarat. Her hobbies are travelling, reading about current affairs and listening to music. Apart from her work, she would like to contribute her time for the betterment of women and need a chance to work with team Youth &amp; Community Empowerment Council – WICCI.</a:t>
            </a:r>
            <a:endParaRPr lang="en-US" sz="4400" b="1" spc="25" dirty="0" smtClean="0">
              <a:latin typeface="Garamond" panose="02020404030301010803" pitchFamily="18" charset="0"/>
              <a:ea typeface="Gadugi" panose="020B0502040204020203" pitchFamily="34"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69</a:t>
            </a:fld>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29843" y="4397564"/>
            <a:ext cx="6161405" cy="6599374"/>
          </a:xfrm>
          <a:prstGeom prst="rect">
            <a:avLst/>
          </a:prstGeom>
        </p:spPr>
      </p:pic>
    </p:spTree>
    <p:extLst>
      <p:ext uri="{BB962C8B-B14F-4D97-AF65-F5344CB8AC3E}">
        <p14:creationId xmlns:p14="http://schemas.microsoft.com/office/powerpoint/2010/main" val="16867082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Jagriti</a:t>
            </a:r>
            <a:r>
              <a:rPr lang="en-US" sz="6600" spc="-135" dirty="0" smtClean="0">
                <a:solidFill>
                  <a:schemeClr val="tx1"/>
                </a:solidFill>
              </a:rPr>
              <a:t> </a:t>
            </a:r>
            <a:r>
              <a:rPr lang="en-US" sz="6600" spc="-135" dirty="0" err="1" smtClean="0">
                <a:solidFill>
                  <a:schemeClr val="tx1"/>
                </a:solidFill>
              </a:rPr>
              <a:t>Dosi</a:t>
            </a:r>
            <a:r>
              <a:rPr lang="en-US" sz="6600" spc="-135" dirty="0" smtClean="0">
                <a:solidFill>
                  <a:schemeClr val="tx1"/>
                </a:solidFill>
              </a:rPr>
              <a:t>, State Vice - President (Delhi)</a:t>
            </a:r>
            <a:br>
              <a:rPr lang="en-US" sz="6600" spc="-135" dirty="0" smtClean="0">
                <a:solidFill>
                  <a:schemeClr val="tx1"/>
                </a:solidFill>
              </a:rPr>
            </a:br>
            <a:r>
              <a:rPr sz="2950" b="0" spc="240" dirty="0" smtClean="0">
                <a:latin typeface="Myriad Pro"/>
                <a:cs typeface="Myriad Pro"/>
              </a:rPr>
              <a:t> </a:t>
            </a:r>
            <a:r>
              <a:rPr lang="en-US" sz="2950" spc="240" dirty="0">
                <a:latin typeface="Myriad Pro"/>
                <a:cs typeface="Myriad Pro"/>
              </a:rPr>
              <a:t>S</a:t>
            </a:r>
            <a:r>
              <a:rPr lang="en-US" sz="2950" spc="240" dirty="0" smtClean="0">
                <a:latin typeface="Myriad Pro"/>
                <a:cs typeface="Myriad Pro"/>
              </a:rPr>
              <a:t>tate Vice President - Delhi (YOUTH &amp; COMMUNITY EMPOWERMENT </a:t>
            </a:r>
            <a:r>
              <a:rPr sz="2950" spc="55" dirty="0" smtClean="0">
                <a:latin typeface="Myriad Pro"/>
                <a:cs typeface="Myriad Pro"/>
              </a:rPr>
              <a:t>C</a:t>
            </a:r>
            <a:r>
              <a:rPr sz="2950" spc="114" dirty="0" smtClean="0">
                <a:latin typeface="Myriad Pro"/>
                <a:cs typeface="Myriad Pro"/>
              </a:rPr>
              <a:t>OUNCIL</a:t>
            </a:r>
            <a:r>
              <a:rPr lang="en-US" sz="2950" spc="114" dirty="0" smtClean="0">
                <a:latin typeface="Myriad Pro"/>
                <a:cs typeface="Myriad Pro"/>
              </a:rPr>
              <a:t>)</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94258" y="5103610"/>
            <a:ext cx="11583668" cy="6232475"/>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 </a:t>
            </a:r>
            <a:r>
              <a:rPr lang="en-GB" sz="4000" b="1" dirty="0" err="1">
                <a:latin typeface="Constantia" panose="02030602050306030303" pitchFamily="18" charset="0"/>
              </a:rPr>
              <a:t>Jagriti</a:t>
            </a:r>
            <a:r>
              <a:rPr lang="en-GB" sz="4000" b="1" dirty="0">
                <a:latin typeface="Constantia" panose="02030602050306030303" pitchFamily="18" charset="0"/>
              </a:rPr>
              <a:t> </a:t>
            </a:r>
            <a:r>
              <a:rPr lang="en-GB" sz="4000" b="1" dirty="0" err="1">
                <a:latin typeface="Constantia" panose="02030602050306030303" pitchFamily="18" charset="0"/>
              </a:rPr>
              <a:t>Dosi</a:t>
            </a:r>
            <a:r>
              <a:rPr lang="en-GB" sz="4000" b="1" dirty="0">
                <a:latin typeface="Constantia" panose="02030602050306030303" pitchFamily="18" charset="0"/>
              </a:rPr>
              <a:t> , </a:t>
            </a:r>
            <a:r>
              <a:rPr lang="en-GB" sz="4000" b="1" dirty="0" smtClean="0">
                <a:latin typeface="Constantia" panose="02030602050306030303" pitchFamily="18" charset="0"/>
              </a:rPr>
              <a:t>a </a:t>
            </a:r>
            <a:r>
              <a:rPr lang="en-GB" sz="4000" b="1" dirty="0">
                <a:latin typeface="Constantia" panose="02030602050306030303" pitchFamily="18" charset="0"/>
              </a:rPr>
              <a:t>law graduate from Guwahati and having the dream of making </a:t>
            </a:r>
            <a:r>
              <a:rPr lang="en-GB" sz="4000" b="1" dirty="0" smtClean="0">
                <a:latin typeface="Constantia" panose="02030602050306030303" pitchFamily="18" charset="0"/>
              </a:rPr>
              <a:t>her </a:t>
            </a:r>
            <a:r>
              <a:rPr lang="en-GB" sz="4000" b="1" dirty="0">
                <a:latin typeface="Constantia" panose="02030602050306030303" pitchFamily="18" charset="0"/>
              </a:rPr>
              <a:t>name in the legal field</a:t>
            </a:r>
            <a:r>
              <a:rPr lang="en-GB" sz="4000" b="1" dirty="0" smtClean="0">
                <a:latin typeface="Constantia" panose="02030602050306030303" pitchFamily="18" charset="0"/>
              </a:rPr>
              <a:t>, handles the </a:t>
            </a:r>
            <a:r>
              <a:rPr lang="en-GB" sz="4000" b="1" dirty="0">
                <a:latin typeface="Constantia" panose="02030602050306030303" pitchFamily="18" charset="0"/>
              </a:rPr>
              <a:t>Corporate practice of the chambers of </a:t>
            </a:r>
            <a:r>
              <a:rPr lang="en-GB" sz="4000" b="1" dirty="0" err="1">
                <a:latin typeface="Constantia" panose="02030602050306030303" pitchFamily="18" charset="0"/>
              </a:rPr>
              <a:t>Abhinav</a:t>
            </a:r>
            <a:r>
              <a:rPr lang="en-GB" sz="4000" b="1" dirty="0">
                <a:latin typeface="Constantia" panose="02030602050306030303" pitchFamily="18" charset="0"/>
              </a:rPr>
              <a:t> Mishra, Advocates &amp; Solicitor, in Delhi</a:t>
            </a:r>
            <a:r>
              <a:rPr lang="en-GB" sz="4000" b="1" dirty="0" smtClean="0">
                <a:latin typeface="Constantia" panose="02030602050306030303" pitchFamily="18" charset="0"/>
              </a:rPr>
              <a:t>. She possess </a:t>
            </a:r>
            <a:r>
              <a:rPr lang="en-GB" sz="4000" b="1" dirty="0">
                <a:latin typeface="Constantia" panose="02030602050306030303" pitchFamily="18" charset="0"/>
              </a:rPr>
              <a:t>knowledge in the field of Corporate, Commercial and Arbitration laws and trying to create the minutest change possible by </a:t>
            </a:r>
            <a:r>
              <a:rPr lang="en-GB" sz="4000" b="1" dirty="0" smtClean="0">
                <a:latin typeface="Constantia" panose="02030602050306030303" pitchFamily="18" charset="0"/>
              </a:rPr>
              <a:t>her </a:t>
            </a:r>
            <a:r>
              <a:rPr lang="en-GB" sz="4000" b="1" dirty="0">
                <a:latin typeface="Constantia" panose="02030602050306030303" pitchFamily="18" charset="0"/>
              </a:rPr>
              <a:t>contribution in the availability of lawyers working for the poor and society</a:t>
            </a:r>
            <a:r>
              <a:rPr lang="en-GB" sz="4000" b="1" dirty="0" smtClean="0">
                <a:latin typeface="Constantia" panose="02030602050306030303" pitchFamily="18" charset="0"/>
              </a:rPr>
              <a:t>.</a:t>
            </a:r>
            <a:endParaRPr lang="en-IN" sz="4000" b="1" dirty="0">
              <a:latin typeface="Constantia" panose="02030602050306030303" pitchFamily="18" charset="0"/>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7</a:t>
            </a:fld>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3334" y="4397564"/>
            <a:ext cx="6177915" cy="6513150"/>
          </a:xfrm>
          <a:prstGeom prst="rect">
            <a:avLst/>
          </a:prstGeom>
        </p:spPr>
      </p:pic>
    </p:spTree>
    <p:extLst>
      <p:ext uri="{BB962C8B-B14F-4D97-AF65-F5344CB8AC3E}">
        <p14:creationId xmlns:p14="http://schemas.microsoft.com/office/powerpoint/2010/main" val="352647066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8" y="854075"/>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Diksha</a:t>
            </a:r>
            <a:r>
              <a:rPr lang="en-US" sz="6600" spc="-135" dirty="0" smtClean="0">
                <a:solidFill>
                  <a:schemeClr val="tx1"/>
                </a:solidFill>
              </a:rPr>
              <a:t> </a:t>
            </a:r>
            <a:r>
              <a:rPr lang="en-US" sz="6600" spc="-135" dirty="0" err="1" smtClean="0">
                <a:solidFill>
                  <a:schemeClr val="tx1"/>
                </a:solidFill>
              </a:rPr>
              <a:t>Chourasia</a:t>
            </a:r>
            <a:r>
              <a:rPr lang="en-US" sz="6600" spc="-135" dirty="0" smtClean="0">
                <a:solidFill>
                  <a:schemeClr val="tx1"/>
                </a:solidFill>
              </a:rPr>
              <a:t>, Council Member</a:t>
            </a:r>
            <a:br>
              <a:rPr lang="en-US" sz="6600" spc="-135" dirty="0" smtClean="0">
                <a:solidFill>
                  <a:schemeClr val="tx1"/>
                </a:solidFill>
              </a:rPr>
            </a:br>
            <a:r>
              <a:rPr sz="2950" b="0" spc="240" dirty="0" smtClean="0">
                <a:latin typeface="Myriad Pro"/>
                <a:cs typeface="Myriad Pro"/>
              </a:rPr>
              <a:t> </a:t>
            </a:r>
            <a:r>
              <a:rPr lang="en-US" sz="2950" spc="240" dirty="0" smtClean="0">
                <a:latin typeface="Myriad Pro"/>
                <a:cs typeface="Myriad Pro"/>
              </a:rPr>
              <a:t>National</a:t>
            </a:r>
            <a:r>
              <a:rPr lang="en-US" sz="2950" spc="240" dirty="0">
                <a:latin typeface="Myriad Pro"/>
                <a:cs typeface="Myriad Pro"/>
              </a:rPr>
              <a:t> </a:t>
            </a:r>
            <a:r>
              <a:rPr lang="en-US" sz="2950" spc="240" dirty="0" smtClean="0">
                <a:latin typeface="Myriad Pro"/>
                <a:cs typeface="Myriad Pro"/>
              </a:rPr>
              <a:t>Council Member (YOUTH &amp; COMMUNITY EMPOWERMENT </a:t>
            </a:r>
            <a:r>
              <a:rPr sz="2950" spc="55" dirty="0" smtClean="0">
                <a:latin typeface="Myriad Pro"/>
                <a:cs typeface="Myriad Pro"/>
              </a:rPr>
              <a:t>C</a:t>
            </a:r>
            <a:r>
              <a:rPr sz="2950" spc="114" dirty="0" smtClean="0">
                <a:latin typeface="Myriad Pro"/>
                <a:cs typeface="Myriad Pro"/>
              </a:rPr>
              <a:t>OUNCIL</a:t>
            </a:r>
            <a:r>
              <a:rPr lang="en-US" sz="2950" spc="114" dirty="0" smtClean="0">
                <a:latin typeface="Myriad Pro"/>
                <a:cs typeface="Myriad Pro"/>
              </a:rPr>
              <a:t>)</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38014" y="5076663"/>
            <a:ext cx="11751928" cy="6232475"/>
          </a:xfrm>
          <a:prstGeom prst="rect">
            <a:avLst/>
          </a:prstGeom>
        </p:spPr>
        <p:txBody>
          <a:bodyPr vert="horz" wrap="square" lIns="0" tIns="0" rIns="0" bIns="0" rtlCol="0">
            <a:spAutoFit/>
          </a:bodyPr>
          <a:lstStyle/>
          <a:p>
            <a:pPr algn="just"/>
            <a:r>
              <a:rPr lang="en-US" sz="4500" b="1" spc="25" dirty="0" smtClean="0">
                <a:latin typeface="Constantia" panose="02030602050306030303" pitchFamily="18" charset="0"/>
                <a:cs typeface="Garamond"/>
              </a:rPr>
              <a:t>BIO:- </a:t>
            </a:r>
            <a:r>
              <a:rPr lang="en-US" sz="3000" b="1" spc="25" dirty="0" smtClean="0">
                <a:latin typeface="Garamond" panose="02020404030301010803" pitchFamily="18" charset="0"/>
                <a:cs typeface="Garamond"/>
              </a:rPr>
              <a:t>Ms.</a:t>
            </a:r>
            <a:r>
              <a:rPr lang="en-US" sz="3000" b="1" spc="25" dirty="0">
                <a:latin typeface="Garamond" panose="02020404030301010803" pitchFamily="18" charset="0"/>
                <a:cs typeface="Garamond"/>
              </a:rPr>
              <a:t> </a:t>
            </a:r>
            <a:r>
              <a:rPr lang="en-US" sz="3000" b="1" dirty="0" err="1">
                <a:latin typeface="Garamond" panose="02020404030301010803" pitchFamily="18" charset="0"/>
              </a:rPr>
              <a:t>Diksha</a:t>
            </a:r>
            <a:r>
              <a:rPr lang="en-US" sz="3000" b="1" dirty="0">
                <a:latin typeface="Garamond" panose="02020404030301010803" pitchFamily="18" charset="0"/>
              </a:rPr>
              <a:t> </a:t>
            </a:r>
            <a:r>
              <a:rPr lang="en-US" sz="3000" b="1" dirty="0" err="1" smtClean="0">
                <a:latin typeface="Garamond" panose="02020404030301010803" pitchFamily="18" charset="0"/>
              </a:rPr>
              <a:t>Chourasia</a:t>
            </a:r>
            <a:r>
              <a:rPr lang="en-US" sz="3000" b="1" dirty="0" smtClean="0">
                <a:latin typeface="Garamond" panose="02020404030301010803" pitchFamily="18" charset="0"/>
              </a:rPr>
              <a:t> describes herself as an NSS Volunteer, </a:t>
            </a:r>
            <a:r>
              <a:rPr lang="en-US" sz="3000" b="1" dirty="0">
                <a:latin typeface="Garamond" panose="02020404030301010803" pitchFamily="18" charset="0"/>
              </a:rPr>
              <a:t>Management </a:t>
            </a:r>
            <a:r>
              <a:rPr lang="en-US" sz="3000" b="1" dirty="0" smtClean="0">
                <a:latin typeface="Garamond" panose="02020404030301010803" pitchFamily="18" charset="0"/>
              </a:rPr>
              <a:t>Student, Creative Enthusiast.</a:t>
            </a:r>
            <a:r>
              <a:rPr lang="en-US" sz="3000" b="1" dirty="0">
                <a:latin typeface="Garamond" panose="02020404030301010803" pitchFamily="18" charset="0"/>
              </a:rPr>
              <a:t> </a:t>
            </a:r>
            <a:r>
              <a:rPr lang="en-US" sz="3000" b="1" dirty="0" smtClean="0">
                <a:latin typeface="Garamond" panose="02020404030301010803" pitchFamily="18" charset="0"/>
              </a:rPr>
              <a:t>In her own words, “On </a:t>
            </a:r>
            <a:r>
              <a:rPr lang="en-US" sz="3000" b="1" dirty="0">
                <a:latin typeface="Garamond" panose="02020404030301010803" pitchFamily="18" charset="0"/>
              </a:rPr>
              <a:t>a path to learn and lead, I'm a management student passionate about community service and creating a better society driven by compassion and </a:t>
            </a:r>
            <a:r>
              <a:rPr lang="en-US" sz="3000" b="1" dirty="0" smtClean="0">
                <a:latin typeface="Garamond" panose="02020404030301010803" pitchFamily="18" charset="0"/>
              </a:rPr>
              <a:t>positivity. Probing </a:t>
            </a:r>
            <a:r>
              <a:rPr lang="en-US" sz="3000" b="1" dirty="0">
                <a:latin typeface="Garamond" panose="02020404030301010803" pitchFamily="18" charset="0"/>
              </a:rPr>
              <a:t>the art of leadership as a management </a:t>
            </a:r>
            <a:r>
              <a:rPr lang="en-US" sz="3000" b="1" dirty="0" smtClean="0">
                <a:latin typeface="Garamond" panose="02020404030301010803" pitchFamily="18" charset="0"/>
              </a:rPr>
              <a:t>student. Actively </a:t>
            </a:r>
            <a:r>
              <a:rPr lang="en-US" sz="3000" b="1" dirty="0">
                <a:latin typeface="Garamond" panose="02020404030301010803" pitchFamily="18" charset="0"/>
              </a:rPr>
              <a:t>engaged in NSS, where I discovered the power of change through hands-on </a:t>
            </a:r>
            <a:r>
              <a:rPr lang="en-US" sz="3000" b="1" dirty="0" smtClean="0">
                <a:latin typeface="Garamond" panose="02020404030301010803" pitchFamily="18" charset="0"/>
              </a:rPr>
              <a:t>experience. Dedicated </a:t>
            </a:r>
            <a:r>
              <a:rPr lang="en-US" sz="3000" b="1" dirty="0">
                <a:latin typeface="Garamond" panose="02020404030301010803" pitchFamily="18" charset="0"/>
              </a:rPr>
              <a:t>to Women and Child Development, honing my skills with various </a:t>
            </a:r>
            <a:r>
              <a:rPr lang="en-US" sz="3000" b="1" dirty="0" smtClean="0">
                <a:latin typeface="Garamond" panose="02020404030301010803" pitchFamily="18" charset="0"/>
              </a:rPr>
              <a:t>NGOs. Animal </a:t>
            </a:r>
            <a:r>
              <a:rPr lang="en-US" sz="3000" b="1" dirty="0">
                <a:latin typeface="Garamond" panose="02020404030301010803" pitchFamily="18" charset="0"/>
              </a:rPr>
              <a:t>enthusiast, active in the cause of Animal </a:t>
            </a:r>
            <a:r>
              <a:rPr lang="en-US" sz="3000" b="1" dirty="0" smtClean="0">
                <a:latin typeface="Garamond" panose="02020404030301010803" pitchFamily="18" charset="0"/>
              </a:rPr>
              <a:t>Welfare. Spreading </a:t>
            </a:r>
            <a:r>
              <a:rPr lang="en-US" sz="3000" b="1" dirty="0">
                <a:latin typeface="Garamond" panose="02020404030301010803" pitchFamily="18" charset="0"/>
              </a:rPr>
              <a:t>awareness about Thalassemia and supporting those in </a:t>
            </a:r>
            <a:r>
              <a:rPr lang="en-US" sz="3000" b="1" dirty="0" smtClean="0">
                <a:latin typeface="Garamond" panose="02020404030301010803" pitchFamily="18" charset="0"/>
              </a:rPr>
              <a:t>need. Aspiring </a:t>
            </a:r>
            <a:r>
              <a:rPr lang="en-US" sz="3000" b="1" dirty="0">
                <a:latin typeface="Garamond" panose="02020404030301010803" pitchFamily="18" charset="0"/>
              </a:rPr>
              <a:t>to make a lasting impact on children's lives, and raising awareness for Child </a:t>
            </a:r>
            <a:r>
              <a:rPr lang="en-US" sz="3000" b="1" dirty="0" err="1">
                <a:latin typeface="Garamond" panose="02020404030301010803" pitchFamily="18" charset="0"/>
              </a:rPr>
              <a:t>Labour</a:t>
            </a:r>
            <a:r>
              <a:rPr lang="en-US" sz="3000" b="1" dirty="0">
                <a:latin typeface="Garamond" panose="02020404030301010803" pitchFamily="18" charset="0"/>
              </a:rPr>
              <a:t> with a major goal to work and make a difference with </a:t>
            </a:r>
            <a:r>
              <a:rPr lang="en-US" sz="3000" b="1" dirty="0" smtClean="0">
                <a:latin typeface="Garamond" panose="02020404030301010803" pitchFamily="18" charset="0"/>
              </a:rPr>
              <a:t>UNICEF. Infusing </a:t>
            </a:r>
            <a:r>
              <a:rPr lang="en-US" sz="3000" b="1" dirty="0">
                <a:latin typeface="Garamond" panose="02020404030301010803" pitchFamily="18" charset="0"/>
              </a:rPr>
              <a:t>creativity into the world through artwork and innovative </a:t>
            </a:r>
            <a:r>
              <a:rPr lang="en-US" sz="3000" b="1" dirty="0" err="1">
                <a:latin typeface="Garamond" panose="02020404030301010803" pitchFamily="18" charset="0"/>
              </a:rPr>
              <a:t>endeavours</a:t>
            </a:r>
            <a:r>
              <a:rPr lang="en-US" sz="3000" b="1" dirty="0" smtClean="0">
                <a:latin typeface="Garamond" panose="02020404030301010803" pitchFamily="18" charset="0"/>
              </a:rPr>
              <a:t>.”</a:t>
            </a:r>
            <a:endParaRPr lang="en-US" sz="3000" b="1" dirty="0">
              <a:latin typeface="Garamond" panose="02020404030301010803" pitchFamily="18" charset="0"/>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70</a:t>
            </a:fld>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39524" y="4397565"/>
            <a:ext cx="6151724" cy="6513150"/>
          </a:xfrm>
          <a:prstGeom prst="rect">
            <a:avLst/>
          </a:prstGeom>
        </p:spPr>
      </p:pic>
    </p:spTree>
    <p:extLst>
      <p:ext uri="{BB962C8B-B14F-4D97-AF65-F5344CB8AC3E}">
        <p14:creationId xmlns:p14="http://schemas.microsoft.com/office/powerpoint/2010/main" val="250213891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267280"/>
          </a:xfrm>
          <a:prstGeom prst="rect">
            <a:avLst/>
          </a:prstGeom>
        </p:spPr>
        <p:txBody>
          <a:bodyPr vert="horz" wrap="square" lIns="0" tIns="1101810" rIns="0" bIns="0" rtlCol="0">
            <a:spAutoFit/>
          </a:bodyPr>
          <a:lstStyle/>
          <a:p>
            <a:pPr marL="307340" algn="ctr">
              <a:lnSpc>
                <a:spcPts val="8150"/>
              </a:lnSpc>
            </a:pPr>
            <a:r>
              <a:rPr lang="en-US" sz="6600" spc="-135" dirty="0" smtClean="0">
                <a:solidFill>
                  <a:schemeClr val="tx1"/>
                </a:solidFill>
              </a:rPr>
              <a:t>A </a:t>
            </a:r>
            <a:r>
              <a:rPr lang="en-US" sz="6600" spc="-135" dirty="0" err="1" smtClean="0">
                <a:solidFill>
                  <a:schemeClr val="tx1"/>
                </a:solidFill>
              </a:rPr>
              <a:t>Shilpa</a:t>
            </a:r>
            <a:r>
              <a:rPr lang="en-US" sz="6600" spc="-135" dirty="0" smtClean="0">
                <a:solidFill>
                  <a:schemeClr val="tx1"/>
                </a:solidFill>
              </a:rPr>
              <a:t> </a:t>
            </a:r>
            <a:r>
              <a:rPr lang="en-US" sz="6600" spc="-135" dirty="0" err="1" smtClean="0">
                <a:solidFill>
                  <a:schemeClr val="tx1"/>
                </a:solidFill>
              </a:rPr>
              <a:t>Achary</a:t>
            </a:r>
            <a:r>
              <a:rPr lang="en-US" sz="6600" spc="-135" dirty="0" smtClean="0">
                <a:solidFill>
                  <a:schemeClr val="tx1"/>
                </a:solidFill>
              </a:rPr>
              <a:t>, State President (Odisha)</a:t>
            </a:r>
            <a:r>
              <a:rPr lang="en-US" sz="6600" spc="-135" dirty="0" smtClean="0">
                <a:solidFill>
                  <a:schemeClr val="bg1"/>
                </a:solidFill>
              </a:rPr>
              <a:t/>
            </a:r>
            <a:br>
              <a:rPr lang="en-US" sz="6600" spc="-135" dirty="0" smtClean="0">
                <a:solidFill>
                  <a:schemeClr val="bg1"/>
                </a:solidFill>
              </a:rPr>
            </a:br>
            <a:r>
              <a:rPr sz="2950" b="0" spc="240" dirty="0" smtClean="0">
                <a:latin typeface="Myriad Pro"/>
                <a:cs typeface="Myriad Pro"/>
              </a:rPr>
              <a:t> </a:t>
            </a:r>
            <a:r>
              <a:rPr lang="en-US" sz="2950" spc="240" dirty="0">
                <a:latin typeface="Myriad Pro"/>
                <a:cs typeface="Myriad Pro"/>
              </a:rPr>
              <a:t>State </a:t>
            </a:r>
            <a:r>
              <a:rPr lang="en-US" sz="2950" spc="240" dirty="0" smtClean="0">
                <a:latin typeface="Myriad Pro"/>
                <a:cs typeface="Myriad Pro"/>
              </a:rPr>
              <a:t>President - Odisha </a:t>
            </a:r>
            <a:r>
              <a:rPr lang="en-US" sz="2950" spc="240" dirty="0">
                <a:latin typeface="Myriad Pro"/>
                <a:cs typeface="Myriad Pro"/>
              </a:rPr>
              <a:t>(YOUTH &amp; COMMUNITY EMPOWERMENT </a:t>
            </a:r>
            <a:r>
              <a:rPr lang="en-US" sz="2950" spc="55" dirty="0">
                <a:latin typeface="Myriad Pro"/>
                <a:cs typeface="Myriad Pro"/>
              </a:rPr>
              <a:t>C</a:t>
            </a:r>
            <a:r>
              <a:rPr lang="en-US" sz="2950" spc="114" dirty="0">
                <a:latin typeface="Myriad Pro"/>
                <a:cs typeface="Myriad Pro"/>
              </a:rPr>
              <a:t>OUNCIL)</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868681" y="5035843"/>
            <a:ext cx="11583668" cy="6232475"/>
          </a:xfrm>
          <a:prstGeom prst="rect">
            <a:avLst/>
          </a:prstGeom>
        </p:spPr>
        <p:txBody>
          <a:bodyPr vert="horz" wrap="square" lIns="0" tIns="0" rIns="0" bIns="0" rtlCol="0">
            <a:spAutoFit/>
          </a:bodyPr>
          <a:lstStyle/>
          <a:p>
            <a:pPr algn="just"/>
            <a:r>
              <a:rPr lang="en-US" sz="4500" b="1" spc="25" dirty="0" smtClean="0">
                <a:latin typeface="Garamond"/>
                <a:cs typeface="Garamond"/>
              </a:rPr>
              <a:t>BIO:-</a:t>
            </a:r>
            <a:r>
              <a:rPr lang="en-US" sz="4000" b="1" dirty="0" smtClean="0">
                <a:latin typeface="Garamond" panose="02020404030301010803" pitchFamily="18" charset="0"/>
                <a:ea typeface="Gadugi" panose="020B0502040204020203" pitchFamily="34" charset="0"/>
              </a:rPr>
              <a:t>Ms</a:t>
            </a:r>
            <a:r>
              <a:rPr lang="en-US" sz="4000" b="1" dirty="0">
                <a:latin typeface="Garamond" panose="02020404030301010803" pitchFamily="18" charset="0"/>
                <a:ea typeface="Gadugi" panose="020B0502040204020203" pitchFamily="34" charset="0"/>
              </a:rPr>
              <a:t>. A </a:t>
            </a:r>
            <a:r>
              <a:rPr lang="en-US" sz="4000" b="1" dirty="0" err="1">
                <a:latin typeface="Garamond" panose="02020404030301010803" pitchFamily="18" charset="0"/>
                <a:ea typeface="Gadugi" panose="020B0502040204020203" pitchFamily="34" charset="0"/>
              </a:rPr>
              <a:t>Shilpa</a:t>
            </a:r>
            <a:r>
              <a:rPr lang="en-US" sz="4000" b="1" dirty="0">
                <a:latin typeface="Garamond" panose="02020404030301010803" pitchFamily="18" charset="0"/>
                <a:ea typeface="Gadugi" panose="020B0502040204020203" pitchFamily="34" charset="0"/>
              </a:rPr>
              <a:t> Rani </a:t>
            </a:r>
            <a:r>
              <a:rPr lang="en-US" sz="4000" b="1" dirty="0" err="1">
                <a:latin typeface="Garamond" panose="02020404030301010803" pitchFamily="18" charset="0"/>
                <a:ea typeface="Gadugi" panose="020B0502040204020203" pitchFamily="34" charset="0"/>
              </a:rPr>
              <a:t>Achary</a:t>
            </a:r>
            <a:r>
              <a:rPr lang="en-US" sz="4000" b="1" dirty="0">
                <a:latin typeface="Garamond" panose="02020404030301010803" pitchFamily="18" charset="0"/>
                <a:ea typeface="Gadugi" panose="020B0502040204020203" pitchFamily="34" charset="0"/>
              </a:rPr>
              <a:t> is a dedicated advocate practicing at the Orissa</a:t>
            </a:r>
          </a:p>
          <a:p>
            <a:pPr algn="just"/>
            <a:r>
              <a:rPr lang="en-US" sz="4000" b="1" dirty="0">
                <a:latin typeface="Garamond" panose="02020404030301010803" pitchFamily="18" charset="0"/>
                <a:ea typeface="Gadugi" panose="020B0502040204020203" pitchFamily="34" charset="0"/>
              </a:rPr>
              <a:t>High Court. She holds a B.A. LL.B degree and has further honed her </a:t>
            </a:r>
            <a:r>
              <a:rPr lang="en-US" sz="4000" b="1" dirty="0" smtClean="0">
                <a:latin typeface="Garamond" panose="02020404030301010803" pitchFamily="18" charset="0"/>
                <a:ea typeface="Gadugi" panose="020B0502040204020203" pitchFamily="34" charset="0"/>
              </a:rPr>
              <a:t>expertise with </a:t>
            </a:r>
            <a:r>
              <a:rPr lang="en-US" sz="4000" b="1" dirty="0">
                <a:latin typeface="Garamond" panose="02020404030301010803" pitchFamily="18" charset="0"/>
                <a:ea typeface="Gadugi" panose="020B0502040204020203" pitchFamily="34" charset="0"/>
              </a:rPr>
              <a:t>an LL.M in Medical and Health Law. Known for her hardworking </a:t>
            </a:r>
            <a:r>
              <a:rPr lang="en-US" sz="4000" b="1" dirty="0" smtClean="0">
                <a:latin typeface="Garamond" panose="02020404030301010803" pitchFamily="18" charset="0"/>
                <a:ea typeface="Gadugi" panose="020B0502040204020203" pitchFamily="34" charset="0"/>
              </a:rPr>
              <a:t>and efficient </a:t>
            </a:r>
            <a:r>
              <a:rPr lang="en-US" sz="4000" b="1" dirty="0">
                <a:latin typeface="Garamond" panose="02020404030301010803" pitchFamily="18" charset="0"/>
                <a:ea typeface="Gadugi" panose="020B0502040204020203" pitchFamily="34" charset="0"/>
              </a:rPr>
              <a:t>approach, she passionately advocates for her clients&amp;#39; rights within </a:t>
            </a:r>
            <a:r>
              <a:rPr lang="en-US" sz="4000" b="1" dirty="0" smtClean="0">
                <a:latin typeface="Garamond" panose="02020404030301010803" pitchFamily="18" charset="0"/>
                <a:ea typeface="Gadugi" panose="020B0502040204020203" pitchFamily="34" charset="0"/>
              </a:rPr>
              <a:t>the legal domain. She </a:t>
            </a:r>
            <a:r>
              <a:rPr lang="en-US" sz="4000" b="1" dirty="0">
                <a:latin typeface="Garamond" panose="02020404030301010803" pitchFamily="18" charset="0"/>
                <a:ea typeface="Gadugi" panose="020B0502040204020203" pitchFamily="34" charset="0"/>
              </a:rPr>
              <a:t>deals with matters related to Medical laws, Consumer </a:t>
            </a:r>
            <a:r>
              <a:rPr lang="en-US" sz="4000" b="1" dirty="0" smtClean="0">
                <a:latin typeface="Garamond" panose="02020404030301010803" pitchFamily="18" charset="0"/>
                <a:ea typeface="Gadugi" panose="020B0502040204020203" pitchFamily="34" charset="0"/>
              </a:rPr>
              <a:t>laws, Real </a:t>
            </a:r>
            <a:r>
              <a:rPr lang="en-US" sz="4000" b="1" dirty="0">
                <a:latin typeface="Garamond" panose="02020404030301010803" pitchFamily="18" charset="0"/>
                <a:ea typeface="Gadugi" panose="020B0502040204020203" pitchFamily="34" charset="0"/>
              </a:rPr>
              <a:t>Estate Laws, Service Laws, Civil Laws, Arbitration Laws, Family Laws </a:t>
            </a:r>
            <a:r>
              <a:rPr lang="en-US" sz="4000" b="1" dirty="0" smtClean="0">
                <a:latin typeface="Garamond" panose="02020404030301010803" pitchFamily="18" charset="0"/>
                <a:ea typeface="Gadugi" panose="020B0502040204020203" pitchFamily="34" charset="0"/>
              </a:rPr>
              <a:t>and Contact </a:t>
            </a:r>
            <a:r>
              <a:rPr lang="en-US" sz="4000" b="1" dirty="0">
                <a:latin typeface="Garamond" panose="02020404030301010803" pitchFamily="18" charset="0"/>
                <a:ea typeface="Gadugi" panose="020B0502040204020203" pitchFamily="34" charset="0"/>
              </a:rPr>
              <a:t>laws. </a:t>
            </a:r>
            <a:endParaRPr lang="en-US" sz="4000" b="1" spc="25" dirty="0" smtClean="0">
              <a:latin typeface="Garamond" panose="02020404030301010803" pitchFamily="18" charset="0"/>
              <a:ea typeface="Gadugi" panose="020B0502040204020203" pitchFamily="34"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71</a:t>
            </a:fld>
            <a:endParaRPr lang="en-US"/>
          </a:p>
        </p:txBody>
      </p:sp>
      <p:pic>
        <p:nvPicPr>
          <p:cNvPr id="14" name="Picture 13"/>
          <p:cNvPicPr/>
          <p:nvPr/>
        </p:nvPicPr>
        <p:blipFill>
          <a:blip r:embed="rId4"/>
          <a:stretch>
            <a:fillRect/>
          </a:stretch>
        </p:blipFill>
        <p:spPr>
          <a:xfrm>
            <a:off x="12705715" y="4397564"/>
            <a:ext cx="6185533" cy="6427697"/>
          </a:xfrm>
          <a:prstGeom prst="rect">
            <a:avLst/>
          </a:prstGeom>
        </p:spPr>
      </p:pic>
    </p:spTree>
    <p:extLst>
      <p:ext uri="{BB962C8B-B14F-4D97-AF65-F5344CB8AC3E}">
        <p14:creationId xmlns:p14="http://schemas.microsoft.com/office/powerpoint/2010/main" val="53331441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10076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Rajlaxmi</a:t>
            </a:r>
            <a:r>
              <a:rPr lang="en-US" sz="6600" spc="-135" dirty="0" smtClean="0">
                <a:solidFill>
                  <a:schemeClr val="tx1"/>
                </a:solidFill>
              </a:rPr>
              <a:t> </a:t>
            </a:r>
            <a:r>
              <a:rPr lang="en-US" sz="6600" spc="-135" dirty="0" err="1" smtClean="0">
                <a:solidFill>
                  <a:schemeClr val="tx1"/>
                </a:solidFill>
              </a:rPr>
              <a:t>Sama</a:t>
            </a:r>
            <a:r>
              <a:rPr lang="en-US" sz="6600" spc="-135" dirty="0" err="1">
                <a:solidFill>
                  <a:schemeClr val="tx1"/>
                </a:solidFill>
              </a:rPr>
              <a:t>l</a:t>
            </a:r>
            <a:r>
              <a:rPr lang="en-US" sz="6600" spc="-135" dirty="0" smtClean="0">
                <a:solidFill>
                  <a:schemeClr val="tx1"/>
                </a:solidFill>
              </a:rPr>
              <a:t>, State Vice President (Odisha)</a:t>
            </a:r>
            <a:r>
              <a:rPr lang="en-US" sz="6600" spc="-135" dirty="0" smtClean="0">
                <a:solidFill>
                  <a:schemeClr val="bg1"/>
                </a:solidFill>
              </a:rPr>
              <a:t/>
            </a:r>
            <a:br>
              <a:rPr lang="en-US" sz="6600" spc="-135" dirty="0" smtClean="0">
                <a:solidFill>
                  <a:schemeClr val="bg1"/>
                </a:solidFill>
              </a:rPr>
            </a:br>
            <a:r>
              <a:rPr sz="2950" b="0" spc="240" dirty="0" smtClean="0">
                <a:latin typeface="Myriad Pro"/>
                <a:cs typeface="Myriad Pro"/>
              </a:rPr>
              <a:t> </a:t>
            </a:r>
            <a:r>
              <a:rPr lang="en-US" sz="2950" spc="240" dirty="0">
                <a:latin typeface="Myriad Pro"/>
                <a:cs typeface="Myriad Pro"/>
              </a:rPr>
              <a:t>State </a:t>
            </a:r>
            <a:r>
              <a:rPr lang="en-US" sz="2950" spc="240" dirty="0" smtClean="0">
                <a:latin typeface="Myriad Pro"/>
                <a:cs typeface="Myriad Pro"/>
              </a:rPr>
              <a:t>Vice President - Odisha </a:t>
            </a:r>
            <a:r>
              <a:rPr lang="en-US" sz="2950" spc="240" dirty="0">
                <a:latin typeface="Myriad Pro"/>
                <a:cs typeface="Myriad Pro"/>
              </a:rPr>
              <a:t>(YOUTH &amp; COMMUNITY EMPOWERMENT </a:t>
            </a:r>
            <a:r>
              <a:rPr lang="en-US" sz="2950" spc="55" dirty="0">
                <a:latin typeface="Myriad Pro"/>
                <a:cs typeface="Myriad Pro"/>
              </a:rPr>
              <a:t>C</a:t>
            </a:r>
            <a:r>
              <a:rPr lang="en-US" sz="2950" spc="114" dirty="0">
                <a:latin typeface="Myriad Pro"/>
                <a:cs typeface="Myriad Pro"/>
              </a:rPr>
              <a:t>OUNCIL)</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828358" y="5361093"/>
            <a:ext cx="11583668" cy="5616922"/>
          </a:xfrm>
          <a:prstGeom prst="rect">
            <a:avLst/>
          </a:prstGeom>
        </p:spPr>
        <p:txBody>
          <a:bodyPr vert="horz" wrap="square" lIns="0" tIns="0" rIns="0" bIns="0" rtlCol="0">
            <a:spAutoFit/>
          </a:bodyPr>
          <a:lstStyle/>
          <a:p>
            <a:pPr algn="just"/>
            <a:r>
              <a:rPr lang="en-US" sz="4500" b="1" spc="25" dirty="0" smtClean="0">
                <a:latin typeface="Garamond"/>
                <a:cs typeface="Garamond"/>
              </a:rPr>
              <a:t>BIO:-</a:t>
            </a:r>
            <a:r>
              <a:rPr lang="en-US" sz="4000" b="1" dirty="0" smtClean="0">
                <a:latin typeface="Garamond" panose="02020404030301010803" pitchFamily="18" charset="0"/>
                <a:ea typeface="Gadugi" panose="020B0502040204020203" pitchFamily="34" charset="0"/>
              </a:rPr>
              <a:t>Ms. </a:t>
            </a:r>
            <a:r>
              <a:rPr lang="en-US" sz="4000" b="1" dirty="0" err="1" smtClean="0">
                <a:latin typeface="Garamond" panose="02020404030301010803" pitchFamily="18" charset="0"/>
                <a:ea typeface="Gadugi" panose="020B0502040204020203" pitchFamily="34" charset="0"/>
              </a:rPr>
              <a:t>Rajlaxmi</a:t>
            </a:r>
            <a:r>
              <a:rPr lang="en-US" sz="4000" b="1" dirty="0" smtClean="0">
                <a:latin typeface="Garamond" panose="02020404030301010803" pitchFamily="18" charset="0"/>
                <a:ea typeface="Gadugi" panose="020B0502040204020203" pitchFamily="34" charset="0"/>
              </a:rPr>
              <a:t> </a:t>
            </a:r>
            <a:r>
              <a:rPr lang="en-US" sz="4000" b="1" dirty="0" err="1" smtClean="0">
                <a:latin typeface="Garamond" panose="02020404030301010803" pitchFamily="18" charset="0"/>
                <a:ea typeface="Gadugi" panose="020B0502040204020203" pitchFamily="34" charset="0"/>
              </a:rPr>
              <a:t>Samal</a:t>
            </a:r>
            <a:r>
              <a:rPr lang="en-US" sz="4000" b="1" dirty="0" smtClean="0">
                <a:latin typeface="Garamond" panose="02020404030301010803" pitchFamily="18" charset="0"/>
                <a:ea typeface="Gadugi" panose="020B0502040204020203" pitchFamily="34" charset="0"/>
              </a:rPr>
              <a:t> is </a:t>
            </a:r>
            <a:r>
              <a:rPr lang="en-US" sz="4000" b="1" dirty="0">
                <a:latin typeface="Garamond" panose="02020404030301010803" pitchFamily="18" charset="0"/>
                <a:ea typeface="Gadugi" panose="020B0502040204020203" pitchFamily="34" charset="0"/>
              </a:rPr>
              <a:t>an advocate with a profound legal </a:t>
            </a:r>
            <a:r>
              <a:rPr lang="en-US" sz="4000" b="1" dirty="0" smtClean="0">
                <a:latin typeface="Garamond" panose="02020404030301010803" pitchFamily="18" charset="0"/>
                <a:ea typeface="Gadugi" panose="020B0502040204020203" pitchFamily="34" charset="0"/>
              </a:rPr>
              <a:t>acumen having </a:t>
            </a:r>
            <a:r>
              <a:rPr lang="en-US" sz="4000" b="1" dirty="0">
                <a:latin typeface="Garamond" panose="02020404030301010803" pitchFamily="18" charset="0"/>
                <a:ea typeface="Gadugi" panose="020B0502040204020203" pitchFamily="34" charset="0"/>
              </a:rPr>
              <a:t>qualification on Bachelor of Laws (B.A. LL.B) qualification. </a:t>
            </a:r>
            <a:r>
              <a:rPr lang="en-US" sz="4000" b="1" dirty="0" smtClean="0">
                <a:latin typeface="Garamond" panose="02020404030301010803" pitchFamily="18" charset="0"/>
                <a:ea typeface="Gadugi" panose="020B0502040204020203" pitchFamily="34" charset="0"/>
              </a:rPr>
              <a:t>Her </a:t>
            </a:r>
            <a:r>
              <a:rPr lang="en-US" sz="4000" b="1" dirty="0">
                <a:latin typeface="Garamond" panose="02020404030301010803" pitchFamily="18" charset="0"/>
                <a:ea typeface="Gadugi" panose="020B0502040204020203" pitchFamily="34" charset="0"/>
              </a:rPr>
              <a:t>career </a:t>
            </a:r>
            <a:r>
              <a:rPr lang="en-US" sz="4000" b="1" dirty="0" smtClean="0">
                <a:latin typeface="Garamond" panose="02020404030301010803" pitchFamily="18" charset="0"/>
                <a:ea typeface="Gadugi" panose="020B0502040204020203" pitchFamily="34" charset="0"/>
              </a:rPr>
              <a:t>is inclined </a:t>
            </a:r>
            <a:r>
              <a:rPr lang="en-US" sz="4000" b="1" dirty="0">
                <a:latin typeface="Garamond" panose="02020404030301010803" pitchFamily="18" charset="0"/>
                <a:ea typeface="Gadugi" panose="020B0502040204020203" pitchFamily="34" charset="0"/>
              </a:rPr>
              <a:t>to field of law. </a:t>
            </a:r>
            <a:r>
              <a:rPr lang="en-US" sz="4000" b="1" dirty="0" smtClean="0">
                <a:latin typeface="Garamond" panose="02020404030301010803" pitchFamily="18" charset="0"/>
                <a:ea typeface="Gadugi" panose="020B0502040204020203" pitchFamily="34" charset="0"/>
              </a:rPr>
              <a:t>She has </a:t>
            </a:r>
            <a:r>
              <a:rPr lang="en-US" sz="4000" b="1" dirty="0">
                <a:latin typeface="Garamond" panose="02020404030301010803" pitchFamily="18" charset="0"/>
                <a:ea typeface="Gadugi" panose="020B0502040204020203" pitchFamily="34" charset="0"/>
              </a:rPr>
              <a:t>been marked by dedication, integrity, and </a:t>
            </a:r>
            <a:r>
              <a:rPr lang="en-US" sz="4000" b="1" dirty="0" smtClean="0">
                <a:latin typeface="Garamond" panose="02020404030301010803" pitchFamily="18" charset="0"/>
                <a:ea typeface="Gadugi" panose="020B0502040204020203" pitchFamily="34" charset="0"/>
              </a:rPr>
              <a:t>an unwavering </a:t>
            </a:r>
            <a:r>
              <a:rPr lang="en-US" sz="4000" b="1" dirty="0">
                <a:latin typeface="Garamond" panose="02020404030301010803" pitchFamily="18" charset="0"/>
                <a:ea typeface="Gadugi" panose="020B0502040204020203" pitchFamily="34" charset="0"/>
              </a:rPr>
              <a:t>commitment to justice. </a:t>
            </a:r>
            <a:r>
              <a:rPr lang="en-US" sz="4000" b="1" dirty="0" smtClean="0">
                <a:latin typeface="Garamond" panose="02020404030301010803" pitchFamily="18" charset="0"/>
                <a:ea typeface="Gadugi" panose="020B0502040204020203" pitchFamily="34" charset="0"/>
              </a:rPr>
              <a:t>In her words, she is </a:t>
            </a:r>
            <a:r>
              <a:rPr lang="en-US" sz="4000" b="1" dirty="0">
                <a:latin typeface="Garamond" panose="02020404030301010803" pitchFamily="18" charset="0"/>
                <a:ea typeface="Gadugi" panose="020B0502040204020203" pitchFamily="34" charset="0"/>
              </a:rPr>
              <a:t>on a mission to </a:t>
            </a:r>
            <a:r>
              <a:rPr lang="en-US" sz="4000" b="1" dirty="0" smtClean="0">
                <a:latin typeface="Garamond" panose="02020404030301010803" pitchFamily="18" charset="0"/>
                <a:ea typeface="Gadugi" panose="020B0502040204020203" pitchFamily="34" charset="0"/>
              </a:rPr>
              <a:t>build </a:t>
            </a:r>
            <a:r>
              <a:rPr lang="en-US" sz="4000" b="1" dirty="0">
                <a:latin typeface="Garamond" panose="02020404030301010803" pitchFamily="18" charset="0"/>
                <a:ea typeface="Gadugi" panose="020B0502040204020203" pitchFamily="34" charset="0"/>
              </a:rPr>
              <a:t>such a </a:t>
            </a:r>
            <a:r>
              <a:rPr lang="en-US" sz="4000" b="1" dirty="0" smtClean="0">
                <a:latin typeface="Garamond" panose="02020404030301010803" pitchFamily="18" charset="0"/>
                <a:ea typeface="Gadugi" panose="020B0502040204020203" pitchFamily="34" charset="0"/>
              </a:rPr>
              <a:t>remarkable personality </a:t>
            </a:r>
            <a:r>
              <a:rPr lang="en-US" sz="4000" b="1" dirty="0">
                <a:latin typeface="Garamond" panose="02020404030301010803" pitchFamily="18" charset="0"/>
                <a:ea typeface="Gadugi" panose="020B0502040204020203" pitchFamily="34" charset="0"/>
              </a:rPr>
              <a:t>and tireless pursuit of justice </a:t>
            </a:r>
            <a:r>
              <a:rPr lang="en-US" sz="4000" b="1" dirty="0" smtClean="0">
                <a:latin typeface="Garamond" panose="02020404030301010803" pitchFamily="18" charset="0"/>
                <a:ea typeface="Gadugi" panose="020B0502040204020203" pitchFamily="34" charset="0"/>
              </a:rPr>
              <a:t>&amp; continue </a:t>
            </a:r>
            <a:r>
              <a:rPr lang="en-US" sz="4000" b="1" dirty="0">
                <a:latin typeface="Garamond" panose="02020404030301010803" pitchFamily="18" charset="0"/>
                <a:ea typeface="Gadugi" panose="020B0502040204020203" pitchFamily="34" charset="0"/>
              </a:rPr>
              <a:t>to leave a lasting impact </a:t>
            </a:r>
            <a:r>
              <a:rPr lang="en-US" sz="4000" b="1" dirty="0" smtClean="0">
                <a:latin typeface="Garamond" panose="02020404030301010803" pitchFamily="18" charset="0"/>
                <a:ea typeface="Gadugi" panose="020B0502040204020203" pitchFamily="34" charset="0"/>
              </a:rPr>
              <a:t>on the </a:t>
            </a:r>
            <a:r>
              <a:rPr lang="en-US" sz="4000" b="1" dirty="0">
                <a:latin typeface="Garamond" panose="02020404030301010803" pitchFamily="18" charset="0"/>
                <a:ea typeface="Gadugi" panose="020B0502040204020203" pitchFamily="34" charset="0"/>
              </a:rPr>
              <a:t>legal profession and society as a whole</a:t>
            </a:r>
            <a:r>
              <a:rPr lang="en-US" sz="4000" b="1" dirty="0" smtClean="0">
                <a:latin typeface="Garamond" panose="02020404030301010803" pitchFamily="18" charset="0"/>
                <a:ea typeface="Gadugi" panose="020B0502040204020203" pitchFamily="34" charset="0"/>
              </a:rPr>
              <a:t>.</a:t>
            </a:r>
            <a:endParaRPr lang="en-US" sz="4000" b="1" spc="25" dirty="0" smtClean="0">
              <a:latin typeface="Garamond" panose="02020404030301010803" pitchFamily="18" charset="0"/>
              <a:ea typeface="Gadugi" panose="020B0502040204020203" pitchFamily="34"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72</a:t>
            </a:fld>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37463" y="4397564"/>
            <a:ext cx="6153785" cy="6563511"/>
          </a:xfrm>
          <a:prstGeom prst="rect">
            <a:avLst/>
          </a:prstGeom>
        </p:spPr>
      </p:pic>
    </p:spTree>
    <p:extLst>
      <p:ext uri="{BB962C8B-B14F-4D97-AF65-F5344CB8AC3E}">
        <p14:creationId xmlns:p14="http://schemas.microsoft.com/office/powerpoint/2010/main" val="112167971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10076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Sucheta</a:t>
            </a:r>
            <a:r>
              <a:rPr lang="en-US" sz="6600" spc="-135" dirty="0" smtClean="0">
                <a:solidFill>
                  <a:schemeClr val="tx1"/>
                </a:solidFill>
              </a:rPr>
              <a:t> </a:t>
            </a:r>
            <a:r>
              <a:rPr lang="en-US" sz="6600" spc="-135" dirty="0" err="1" smtClean="0">
                <a:solidFill>
                  <a:schemeClr val="tx1"/>
                </a:solidFill>
              </a:rPr>
              <a:t>Gurmansingh</a:t>
            </a:r>
            <a:r>
              <a:rPr lang="en-US" sz="6600" spc="-135" dirty="0" smtClean="0">
                <a:solidFill>
                  <a:schemeClr val="tx1"/>
                </a:solidFill>
              </a:rPr>
              <a:t>, Council Member  (Odisha)</a:t>
            </a:r>
            <a:r>
              <a:rPr lang="en-US" sz="6600" spc="-135" dirty="0" smtClean="0">
                <a:solidFill>
                  <a:schemeClr val="bg1"/>
                </a:solidFill>
              </a:rPr>
              <a:t/>
            </a:r>
            <a:br>
              <a:rPr lang="en-US" sz="6600" spc="-135" dirty="0" smtClean="0">
                <a:solidFill>
                  <a:schemeClr val="bg1"/>
                </a:solidFill>
              </a:rPr>
            </a:br>
            <a:r>
              <a:rPr sz="2950" b="0" spc="240" dirty="0" smtClean="0">
                <a:latin typeface="Myriad Pro"/>
                <a:cs typeface="Myriad Pro"/>
              </a:rPr>
              <a:t> </a:t>
            </a:r>
            <a:r>
              <a:rPr lang="en-US" sz="2950" spc="240" dirty="0" smtClean="0">
                <a:latin typeface="Myriad Pro"/>
                <a:cs typeface="Myriad Pro"/>
              </a:rPr>
              <a:t>State Council Member - Odisha </a:t>
            </a:r>
            <a:r>
              <a:rPr lang="en-US" sz="2950" spc="240" dirty="0">
                <a:latin typeface="Myriad Pro"/>
                <a:cs typeface="Myriad Pro"/>
              </a:rPr>
              <a:t>(YOUTH &amp; COMMUNITY EMPOWERMENT </a:t>
            </a:r>
            <a:r>
              <a:rPr lang="en-US" sz="2950" spc="55" dirty="0">
                <a:latin typeface="Myriad Pro"/>
                <a:cs typeface="Myriad Pro"/>
              </a:rPr>
              <a:t>C</a:t>
            </a:r>
            <a:r>
              <a:rPr lang="en-US" sz="2950" spc="114" dirty="0">
                <a:latin typeface="Myriad Pro"/>
                <a:cs typeface="Myriad Pro"/>
              </a:rPr>
              <a:t>OUNCIL)</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806594" y="5953690"/>
            <a:ext cx="11583668" cy="4385816"/>
          </a:xfrm>
          <a:prstGeom prst="rect">
            <a:avLst/>
          </a:prstGeom>
        </p:spPr>
        <p:txBody>
          <a:bodyPr vert="horz" wrap="square" lIns="0" tIns="0" rIns="0" bIns="0" rtlCol="0">
            <a:spAutoFit/>
          </a:bodyPr>
          <a:lstStyle/>
          <a:p>
            <a:pPr algn="just"/>
            <a:r>
              <a:rPr lang="en-US" sz="4500" b="1" spc="25" dirty="0" smtClean="0">
                <a:latin typeface="Garamond"/>
                <a:cs typeface="Garamond"/>
              </a:rPr>
              <a:t>BIO:-</a:t>
            </a:r>
            <a:r>
              <a:rPr lang="en-US" sz="4000" b="1" dirty="0" smtClean="0">
                <a:latin typeface="Garamond" panose="02020404030301010803" pitchFamily="18" charset="0"/>
                <a:ea typeface="Gadugi" panose="020B0502040204020203" pitchFamily="34" charset="0"/>
              </a:rPr>
              <a:t>Ms. </a:t>
            </a:r>
            <a:r>
              <a:rPr lang="en-US" sz="4000" b="1" dirty="0" err="1" smtClean="0">
                <a:latin typeface="Garamond" panose="02020404030301010803" pitchFamily="18" charset="0"/>
                <a:ea typeface="Gadugi" panose="020B0502040204020203" pitchFamily="34" charset="0"/>
              </a:rPr>
              <a:t>Sucheta</a:t>
            </a:r>
            <a:r>
              <a:rPr lang="en-US" sz="4000" b="1" dirty="0" smtClean="0">
                <a:latin typeface="Garamond" panose="02020404030301010803" pitchFamily="18" charset="0"/>
                <a:ea typeface="Gadugi" panose="020B0502040204020203" pitchFamily="34" charset="0"/>
              </a:rPr>
              <a:t> </a:t>
            </a:r>
            <a:r>
              <a:rPr lang="en-US" sz="4000" b="1" dirty="0" err="1">
                <a:latin typeface="Garamond" panose="02020404030301010803" pitchFamily="18" charset="0"/>
                <a:ea typeface="Gadugi" panose="020B0502040204020203" pitchFamily="34" charset="0"/>
              </a:rPr>
              <a:t>Gumansingh</a:t>
            </a:r>
            <a:r>
              <a:rPr lang="en-US" sz="4000" b="1" dirty="0">
                <a:latin typeface="Garamond" panose="02020404030301010803" pitchFamily="18" charset="0"/>
                <a:ea typeface="Gadugi" panose="020B0502040204020203" pitchFamily="34" charset="0"/>
              </a:rPr>
              <a:t> is an accomplished advocate based in </a:t>
            </a:r>
            <a:r>
              <a:rPr lang="en-US" sz="4000" b="1" dirty="0" smtClean="0">
                <a:latin typeface="Garamond" panose="02020404030301010803" pitchFamily="18" charset="0"/>
                <a:ea typeface="Gadugi" panose="020B0502040204020203" pitchFamily="34" charset="0"/>
              </a:rPr>
              <a:t>the Orissa </a:t>
            </a:r>
            <a:r>
              <a:rPr lang="en-US" sz="4000" b="1" dirty="0">
                <a:latin typeface="Garamond" panose="02020404030301010803" pitchFamily="18" charset="0"/>
                <a:ea typeface="Gadugi" panose="020B0502040204020203" pitchFamily="34" charset="0"/>
              </a:rPr>
              <a:t>High Court, known for </a:t>
            </a:r>
            <a:r>
              <a:rPr lang="en-US" sz="4000" b="1" dirty="0" smtClean="0">
                <a:latin typeface="Garamond" panose="02020404030301010803" pitchFamily="18" charset="0"/>
                <a:ea typeface="Gadugi" panose="020B0502040204020203" pitchFamily="34" charset="0"/>
              </a:rPr>
              <a:t>her </a:t>
            </a:r>
            <a:r>
              <a:rPr lang="en-US" sz="4000" b="1" dirty="0">
                <a:latin typeface="Garamond" panose="02020404030301010803" pitchFamily="18" charset="0"/>
                <a:ea typeface="Gadugi" panose="020B0502040204020203" pitchFamily="34" charset="0"/>
              </a:rPr>
              <a:t>expertise in a wide range of legal </a:t>
            </a:r>
            <a:r>
              <a:rPr lang="en-US" sz="4000" b="1" dirty="0" smtClean="0">
                <a:latin typeface="Garamond" panose="02020404030301010803" pitchFamily="18" charset="0"/>
                <a:ea typeface="Gadugi" panose="020B0502040204020203" pitchFamily="34" charset="0"/>
              </a:rPr>
              <a:t>fields. She </a:t>
            </a:r>
            <a:r>
              <a:rPr lang="en-US" sz="4000" b="1" dirty="0" err="1" smtClean="0">
                <a:latin typeface="Garamond" panose="02020404030301010803" pitchFamily="18" charset="0"/>
                <a:ea typeface="Gadugi" panose="020B0502040204020203" pitchFamily="34" charset="0"/>
              </a:rPr>
              <a:t>specialises</a:t>
            </a:r>
            <a:r>
              <a:rPr lang="en-US" sz="4000" b="1" dirty="0" smtClean="0">
                <a:latin typeface="Garamond" panose="02020404030301010803" pitchFamily="18" charset="0"/>
                <a:ea typeface="Gadugi" panose="020B0502040204020203" pitchFamily="34" charset="0"/>
              </a:rPr>
              <a:t> </a:t>
            </a:r>
            <a:r>
              <a:rPr lang="en-US" sz="4000" b="1" dirty="0">
                <a:latin typeface="Garamond" panose="02020404030301010803" pitchFamily="18" charset="0"/>
                <a:ea typeface="Gadugi" panose="020B0502040204020203" pitchFamily="34" charset="0"/>
              </a:rPr>
              <a:t>in various areas of law, including insurance law, service </a:t>
            </a:r>
            <a:r>
              <a:rPr lang="en-US" sz="4000" b="1" dirty="0" smtClean="0">
                <a:latin typeface="Garamond" panose="02020404030301010803" pitchFamily="18" charset="0"/>
                <a:ea typeface="Gadugi" panose="020B0502040204020203" pitchFamily="34" charset="0"/>
              </a:rPr>
              <a:t>law, company </a:t>
            </a:r>
            <a:r>
              <a:rPr lang="en-US" sz="4000" b="1" dirty="0">
                <a:latin typeface="Garamond" panose="02020404030301010803" pitchFamily="18" charset="0"/>
                <a:ea typeface="Gadugi" panose="020B0502040204020203" pitchFamily="34" charset="0"/>
              </a:rPr>
              <a:t>laws, motor vehicle act cases, writ petitions, contract law, </a:t>
            </a:r>
            <a:r>
              <a:rPr lang="en-US" sz="4000" b="1" dirty="0" smtClean="0">
                <a:latin typeface="Garamond" panose="02020404030301010803" pitchFamily="18" charset="0"/>
                <a:ea typeface="Gadugi" panose="020B0502040204020203" pitchFamily="34" charset="0"/>
              </a:rPr>
              <a:t>arbitration law</a:t>
            </a:r>
            <a:r>
              <a:rPr lang="en-US" sz="4000" b="1" dirty="0">
                <a:latin typeface="Garamond" panose="02020404030301010803" pitchFamily="18" charset="0"/>
                <a:ea typeface="Gadugi" panose="020B0502040204020203" pitchFamily="34" charset="0"/>
              </a:rPr>
              <a:t>, and family law.</a:t>
            </a:r>
            <a:endParaRPr lang="en-US" sz="4000" b="1" spc="25" dirty="0" smtClean="0">
              <a:latin typeface="Garamond" panose="02020404030301010803" pitchFamily="18" charset="0"/>
              <a:ea typeface="Gadugi" panose="020B0502040204020203" pitchFamily="34"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73</a:t>
            </a:fld>
            <a:endParaRPr lang="en-US"/>
          </a:p>
        </p:txBody>
      </p:sp>
      <p:pic>
        <p:nvPicPr>
          <p:cNvPr id="12" name="Picture 11"/>
          <p:cNvPicPr/>
          <p:nvPr/>
        </p:nvPicPr>
        <p:blipFill>
          <a:blip r:embed="rId4" cstate="print">
            <a:extLst>
              <a:ext uri="{28A0092B-C50C-407E-A947-70E740481C1C}">
                <a14:useLocalDpi xmlns:a14="http://schemas.microsoft.com/office/drawing/2010/main" val="0"/>
              </a:ext>
            </a:extLst>
          </a:blip>
          <a:stretch>
            <a:fillRect/>
          </a:stretch>
        </p:blipFill>
        <p:spPr>
          <a:xfrm>
            <a:off x="12687364" y="4376756"/>
            <a:ext cx="6229856" cy="6533957"/>
          </a:xfrm>
          <a:prstGeom prst="rect">
            <a:avLst/>
          </a:prstGeom>
        </p:spPr>
      </p:pic>
    </p:spTree>
    <p:extLst>
      <p:ext uri="{BB962C8B-B14F-4D97-AF65-F5344CB8AC3E}">
        <p14:creationId xmlns:p14="http://schemas.microsoft.com/office/powerpoint/2010/main" val="213975471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Kalyani</a:t>
            </a:r>
            <a:r>
              <a:rPr lang="en-US" sz="6600" spc="-135" dirty="0" smtClean="0">
                <a:solidFill>
                  <a:schemeClr val="tx1"/>
                </a:solidFill>
              </a:rPr>
              <a:t> </a:t>
            </a:r>
            <a:r>
              <a:rPr lang="en-US" sz="6600" spc="-135" dirty="0" err="1" smtClean="0">
                <a:solidFill>
                  <a:schemeClr val="tx1"/>
                </a:solidFill>
              </a:rPr>
              <a:t>Mallick</a:t>
            </a:r>
            <a:r>
              <a:rPr lang="en-US" sz="6600" spc="-135" dirty="0" smtClean="0">
                <a:solidFill>
                  <a:schemeClr val="tx1"/>
                </a:solidFill>
              </a:rPr>
              <a:t>, Council Member  (Odisha)</a:t>
            </a:r>
            <a:r>
              <a:rPr lang="en-US" sz="6600" spc="-135" dirty="0" smtClean="0">
                <a:solidFill>
                  <a:schemeClr val="bg1"/>
                </a:solidFill>
              </a:rPr>
              <a:t/>
            </a:r>
            <a:br>
              <a:rPr lang="en-US" sz="6600" spc="-135" dirty="0" smtClean="0">
                <a:solidFill>
                  <a:schemeClr val="bg1"/>
                </a:solidFill>
              </a:rPr>
            </a:br>
            <a:r>
              <a:rPr sz="2950" b="0" spc="240" dirty="0" smtClean="0">
                <a:latin typeface="Myriad Pro"/>
                <a:cs typeface="Myriad Pro"/>
              </a:rPr>
              <a:t> </a:t>
            </a:r>
            <a:r>
              <a:rPr lang="en-US" sz="2950" spc="240" dirty="0" smtClean="0">
                <a:latin typeface="Myriad Pro"/>
                <a:cs typeface="Myriad Pro"/>
              </a:rPr>
              <a:t>State Council Member - Odisha </a:t>
            </a:r>
            <a:r>
              <a:rPr lang="en-US" sz="2950" spc="240" dirty="0">
                <a:latin typeface="Myriad Pro"/>
                <a:cs typeface="Myriad Pro"/>
              </a:rPr>
              <a:t>(YOUTH &amp; COMMUNITY EMPOWERMENT </a:t>
            </a:r>
            <a:r>
              <a:rPr lang="en-US" sz="2950" spc="55" dirty="0">
                <a:latin typeface="Myriad Pro"/>
                <a:cs typeface="Myriad Pro"/>
              </a:rPr>
              <a:t>C</a:t>
            </a:r>
            <a:r>
              <a:rPr lang="en-US" sz="2950" spc="114" dirty="0">
                <a:latin typeface="Myriad Pro"/>
                <a:cs typeface="Myriad Pro"/>
              </a:rPr>
              <a:t>OUNCIL)</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815373" y="6449983"/>
            <a:ext cx="11583668" cy="3770263"/>
          </a:xfrm>
          <a:prstGeom prst="rect">
            <a:avLst/>
          </a:prstGeom>
        </p:spPr>
        <p:txBody>
          <a:bodyPr vert="horz" wrap="square" lIns="0" tIns="0" rIns="0" bIns="0" rtlCol="0">
            <a:spAutoFit/>
          </a:bodyPr>
          <a:lstStyle/>
          <a:p>
            <a:pPr algn="just"/>
            <a:r>
              <a:rPr lang="en-US" sz="4500" b="1" spc="25" dirty="0" smtClean="0">
                <a:latin typeface="Garamond"/>
                <a:cs typeface="Garamond"/>
              </a:rPr>
              <a:t>BIO:-</a:t>
            </a:r>
            <a:r>
              <a:rPr lang="en-US" sz="4000" b="1" dirty="0" smtClean="0">
                <a:latin typeface="Garamond" panose="02020404030301010803" pitchFamily="18" charset="0"/>
                <a:ea typeface="Gadugi" panose="020B0502040204020203" pitchFamily="34" charset="0"/>
              </a:rPr>
              <a:t>Ms</a:t>
            </a:r>
            <a:r>
              <a:rPr lang="en-US" sz="4000" b="1" dirty="0">
                <a:latin typeface="Garamond" panose="02020404030301010803" pitchFamily="18" charset="0"/>
                <a:ea typeface="Gadugi" panose="020B0502040204020203" pitchFamily="34" charset="0"/>
              </a:rPr>
              <a:t>. </a:t>
            </a:r>
            <a:r>
              <a:rPr lang="en-US" sz="4000" b="1" dirty="0" err="1">
                <a:latin typeface="Garamond" panose="02020404030301010803" pitchFamily="18" charset="0"/>
                <a:ea typeface="Gadugi" panose="020B0502040204020203" pitchFamily="34" charset="0"/>
              </a:rPr>
              <a:t>Kalyani</a:t>
            </a:r>
            <a:r>
              <a:rPr lang="en-US" sz="4000" b="1" dirty="0">
                <a:latin typeface="Garamond" panose="02020404030301010803" pitchFamily="18" charset="0"/>
                <a:ea typeface="Gadugi" panose="020B0502040204020203" pitchFamily="34" charset="0"/>
              </a:rPr>
              <a:t> </a:t>
            </a:r>
            <a:r>
              <a:rPr lang="en-US" sz="4000" b="1" dirty="0" err="1">
                <a:latin typeface="Garamond" panose="02020404030301010803" pitchFamily="18" charset="0"/>
                <a:ea typeface="Gadugi" panose="020B0502040204020203" pitchFamily="34" charset="0"/>
              </a:rPr>
              <a:t>Mallick</a:t>
            </a:r>
            <a:r>
              <a:rPr lang="en-US" sz="4000" b="1" dirty="0">
                <a:latin typeface="Garamond" panose="02020404030301010803" pitchFamily="18" charset="0"/>
                <a:ea typeface="Gadugi" panose="020B0502040204020203" pitchFamily="34" charset="0"/>
              </a:rPr>
              <a:t> is a dedicated educator with a strong background </a:t>
            </a:r>
            <a:r>
              <a:rPr lang="en-US" sz="4000" b="1" dirty="0" smtClean="0">
                <a:latin typeface="Garamond" panose="02020404030301010803" pitchFamily="18" charset="0"/>
                <a:ea typeface="Gadugi" panose="020B0502040204020203" pitchFamily="34" charset="0"/>
              </a:rPr>
              <a:t>in Geography</a:t>
            </a:r>
            <a:r>
              <a:rPr lang="en-US" sz="4000" b="1" dirty="0">
                <a:latin typeface="Garamond" panose="02020404030301010803" pitchFamily="18" charset="0"/>
                <a:ea typeface="Gadugi" panose="020B0502040204020203" pitchFamily="34" charset="0"/>
              </a:rPr>
              <a:t>. </a:t>
            </a:r>
            <a:r>
              <a:rPr lang="en-US" sz="4000" b="1" dirty="0" smtClean="0">
                <a:latin typeface="Garamond" panose="02020404030301010803" pitchFamily="18" charset="0"/>
                <a:ea typeface="Gadugi" panose="020B0502040204020203" pitchFamily="34" charset="0"/>
              </a:rPr>
              <a:t>She holds </a:t>
            </a:r>
            <a:r>
              <a:rPr lang="en-US" sz="4000" b="1" dirty="0">
                <a:latin typeface="Garamond" panose="02020404030301010803" pitchFamily="18" charset="0"/>
                <a:ea typeface="Gadugi" panose="020B0502040204020203" pitchFamily="34" charset="0"/>
              </a:rPr>
              <a:t>the qualification of PGT (Post Graduate Teacher) </a:t>
            </a:r>
            <a:r>
              <a:rPr lang="en-US" sz="4000" b="1" dirty="0" smtClean="0">
                <a:latin typeface="Garamond" panose="02020404030301010803" pitchFamily="18" charset="0"/>
                <a:ea typeface="Gadugi" panose="020B0502040204020203" pitchFamily="34" charset="0"/>
              </a:rPr>
              <a:t>in Geography </a:t>
            </a:r>
            <a:r>
              <a:rPr lang="en-US" sz="4000" b="1" dirty="0">
                <a:latin typeface="Garamond" panose="02020404030301010803" pitchFamily="18" charset="0"/>
                <a:ea typeface="Gadugi" panose="020B0502040204020203" pitchFamily="34" charset="0"/>
              </a:rPr>
              <a:t>and is currently serving as a teacher in the Odisha </a:t>
            </a:r>
            <a:r>
              <a:rPr lang="en-US" sz="4000" b="1" dirty="0" err="1" smtClean="0">
                <a:latin typeface="Garamond" panose="02020404030301010803" pitchFamily="18" charset="0"/>
                <a:ea typeface="Gadugi" panose="020B0502040204020203" pitchFamily="34" charset="0"/>
              </a:rPr>
              <a:t>Adarsha</a:t>
            </a:r>
            <a:r>
              <a:rPr lang="en-US" sz="4000" b="1" dirty="0" smtClean="0">
                <a:latin typeface="Garamond" panose="02020404030301010803" pitchFamily="18" charset="0"/>
                <a:ea typeface="Gadugi" panose="020B0502040204020203" pitchFamily="34" charset="0"/>
              </a:rPr>
              <a:t> </a:t>
            </a:r>
            <a:r>
              <a:rPr lang="en-US" sz="4000" b="1" dirty="0" err="1" smtClean="0">
                <a:latin typeface="Garamond" panose="02020404030301010803" pitchFamily="18" charset="0"/>
                <a:ea typeface="Gadugi" panose="020B0502040204020203" pitchFamily="34" charset="0"/>
              </a:rPr>
              <a:t>Vidyalaya</a:t>
            </a:r>
            <a:r>
              <a:rPr lang="en-US" sz="4000" b="1" dirty="0" smtClean="0">
                <a:latin typeface="Garamond" panose="02020404030301010803" pitchFamily="18" charset="0"/>
                <a:ea typeface="Gadugi" panose="020B0502040204020203" pitchFamily="34" charset="0"/>
              </a:rPr>
              <a:t> </a:t>
            </a:r>
            <a:r>
              <a:rPr lang="en-US" sz="4000" b="1" dirty="0" err="1">
                <a:latin typeface="Garamond" panose="02020404030301010803" pitchFamily="18" charset="0"/>
                <a:ea typeface="Gadugi" panose="020B0502040204020203" pitchFamily="34" charset="0"/>
              </a:rPr>
              <a:t>Sangathan</a:t>
            </a:r>
            <a:r>
              <a:rPr lang="en-US" sz="4000" b="1" dirty="0">
                <a:latin typeface="Garamond" panose="02020404030301010803" pitchFamily="18" charset="0"/>
                <a:ea typeface="Gadugi" panose="020B0502040204020203" pitchFamily="34" charset="0"/>
              </a:rPr>
              <a:t> (OAVS), stationed in </a:t>
            </a:r>
            <a:r>
              <a:rPr lang="en-US" sz="4000" b="1" dirty="0" err="1">
                <a:latin typeface="Garamond" panose="02020404030301010803" pitchFamily="18" charset="0"/>
                <a:ea typeface="Gadugi" panose="020B0502040204020203" pitchFamily="34" charset="0"/>
              </a:rPr>
              <a:t>Keonjhar</a:t>
            </a:r>
            <a:r>
              <a:rPr lang="en-US" sz="4000" b="1" dirty="0">
                <a:latin typeface="Garamond" panose="02020404030301010803" pitchFamily="18" charset="0"/>
                <a:ea typeface="Gadugi" panose="020B0502040204020203" pitchFamily="34" charset="0"/>
              </a:rPr>
              <a:t>, Odisha.</a:t>
            </a:r>
            <a:endParaRPr lang="en-US" sz="4000" b="1" spc="25" dirty="0" smtClean="0">
              <a:latin typeface="Garamond" panose="02020404030301010803" pitchFamily="18" charset="0"/>
              <a:ea typeface="Gadugi" panose="020B0502040204020203" pitchFamily="34"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74</a:t>
            </a:fld>
            <a:endParaRPr lang="en-US"/>
          </a:p>
        </p:txBody>
      </p:sp>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12713335" y="4397564"/>
            <a:ext cx="6184616" cy="6513150"/>
          </a:xfrm>
          <a:prstGeom prst="rect">
            <a:avLst/>
          </a:prstGeom>
        </p:spPr>
      </p:pic>
    </p:spTree>
    <p:extLst>
      <p:ext uri="{BB962C8B-B14F-4D97-AF65-F5344CB8AC3E}">
        <p14:creationId xmlns:p14="http://schemas.microsoft.com/office/powerpoint/2010/main" val="298235856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267280"/>
          </a:xfrm>
          <a:prstGeom prst="rect">
            <a:avLst/>
          </a:prstGeom>
        </p:spPr>
        <p:txBody>
          <a:bodyPr vert="horz" wrap="square" lIns="0" tIns="1101810" rIns="0" bIns="0" rtlCol="0">
            <a:spAutoFit/>
          </a:bodyPr>
          <a:lstStyle/>
          <a:p>
            <a:pPr marL="307340" algn="ctr">
              <a:lnSpc>
                <a:spcPts val="8150"/>
              </a:lnSpc>
            </a:pPr>
            <a:r>
              <a:rPr lang="en-US" sz="5700" spc="-135" dirty="0" err="1" smtClean="0">
                <a:solidFill>
                  <a:schemeClr val="tx1"/>
                </a:solidFill>
              </a:rPr>
              <a:t>Prathama</a:t>
            </a:r>
            <a:r>
              <a:rPr lang="en-US" sz="5700" spc="-135" dirty="0" smtClean="0">
                <a:solidFill>
                  <a:schemeClr val="tx1"/>
                </a:solidFill>
              </a:rPr>
              <a:t> </a:t>
            </a:r>
            <a:r>
              <a:rPr lang="en-US" sz="5700" spc="-135" dirty="0" err="1" smtClean="0">
                <a:solidFill>
                  <a:schemeClr val="tx1"/>
                </a:solidFill>
              </a:rPr>
              <a:t>Priyadarshini</a:t>
            </a:r>
            <a:r>
              <a:rPr lang="en-US" sz="5700" spc="-135" dirty="0" smtClean="0">
                <a:solidFill>
                  <a:schemeClr val="tx1"/>
                </a:solidFill>
              </a:rPr>
              <a:t> </a:t>
            </a:r>
            <a:r>
              <a:rPr lang="en-US" sz="5700" spc="-135" dirty="0" err="1" smtClean="0">
                <a:solidFill>
                  <a:schemeClr val="tx1"/>
                </a:solidFill>
              </a:rPr>
              <a:t>Kanhar</a:t>
            </a:r>
            <a:r>
              <a:rPr lang="en-US" sz="5700" spc="-135" dirty="0" smtClean="0">
                <a:solidFill>
                  <a:schemeClr val="tx1"/>
                </a:solidFill>
              </a:rPr>
              <a:t>, Council Member  (Odisha)</a:t>
            </a:r>
            <a:r>
              <a:rPr lang="en-US" sz="5700" spc="-135" dirty="0" smtClean="0">
                <a:solidFill>
                  <a:schemeClr val="bg1"/>
                </a:solidFill>
              </a:rPr>
              <a:t/>
            </a:r>
            <a:br>
              <a:rPr lang="en-US" sz="5700" spc="-135" dirty="0" smtClean="0">
                <a:solidFill>
                  <a:schemeClr val="bg1"/>
                </a:solidFill>
              </a:rPr>
            </a:br>
            <a:r>
              <a:rPr sz="2950" b="0" spc="240" dirty="0" smtClean="0">
                <a:latin typeface="Myriad Pro"/>
                <a:cs typeface="Myriad Pro"/>
              </a:rPr>
              <a:t> </a:t>
            </a:r>
            <a:r>
              <a:rPr lang="en-US" sz="2950" spc="240" dirty="0" smtClean="0">
                <a:latin typeface="Myriad Pro"/>
                <a:cs typeface="Myriad Pro"/>
              </a:rPr>
              <a:t>State Council Member - Odisha </a:t>
            </a:r>
            <a:r>
              <a:rPr lang="en-US" sz="2950" spc="240" dirty="0">
                <a:latin typeface="Myriad Pro"/>
                <a:cs typeface="Myriad Pro"/>
              </a:rPr>
              <a:t>(YOUTH &amp; COMMUNITY EMPOWERMENT </a:t>
            </a:r>
            <a:r>
              <a:rPr lang="en-US" sz="2950" spc="55" dirty="0">
                <a:latin typeface="Myriad Pro"/>
                <a:cs typeface="Myriad Pro"/>
              </a:rPr>
              <a:t>C</a:t>
            </a:r>
            <a:r>
              <a:rPr lang="en-US" sz="2950" spc="114" dirty="0">
                <a:latin typeface="Myriad Pro"/>
                <a:cs typeface="Myriad Pro"/>
              </a:rPr>
              <a:t>OUNCIL)</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945891" y="5386653"/>
            <a:ext cx="11327903" cy="5616922"/>
          </a:xfrm>
          <a:prstGeom prst="rect">
            <a:avLst/>
          </a:prstGeom>
        </p:spPr>
        <p:txBody>
          <a:bodyPr vert="horz" wrap="square" lIns="0" tIns="0" rIns="0" bIns="0" rtlCol="0">
            <a:spAutoFit/>
          </a:bodyPr>
          <a:lstStyle/>
          <a:p>
            <a:pPr algn="just"/>
            <a:r>
              <a:rPr lang="en-US" sz="4500" b="1" spc="25" dirty="0" smtClean="0">
                <a:latin typeface="Garamond"/>
                <a:cs typeface="Garamond"/>
              </a:rPr>
              <a:t>BIO:-</a:t>
            </a:r>
            <a:r>
              <a:rPr lang="en-US" sz="4000" b="1" dirty="0" smtClean="0">
                <a:latin typeface="Garamond" panose="02020404030301010803" pitchFamily="18" charset="0"/>
                <a:ea typeface="Gadugi" panose="020B0502040204020203" pitchFamily="34" charset="0"/>
              </a:rPr>
              <a:t>Ms. </a:t>
            </a:r>
            <a:r>
              <a:rPr lang="en-US" sz="4000" b="1" dirty="0" err="1" smtClean="0">
                <a:latin typeface="Garamond" panose="02020404030301010803" pitchFamily="18" charset="0"/>
                <a:ea typeface="Gadugi" panose="020B0502040204020203" pitchFamily="34" charset="0"/>
              </a:rPr>
              <a:t>Prathama</a:t>
            </a:r>
            <a:r>
              <a:rPr lang="en-US" sz="4000" b="1" dirty="0" smtClean="0">
                <a:latin typeface="Garamond" panose="02020404030301010803" pitchFamily="18" charset="0"/>
                <a:ea typeface="Gadugi" panose="020B0502040204020203" pitchFamily="34" charset="0"/>
              </a:rPr>
              <a:t> </a:t>
            </a:r>
            <a:r>
              <a:rPr lang="en-US" sz="4000" b="1" dirty="0" err="1" smtClean="0">
                <a:latin typeface="Garamond" panose="02020404030301010803" pitchFamily="18" charset="0"/>
                <a:ea typeface="Gadugi" panose="020B0502040204020203" pitchFamily="34" charset="0"/>
              </a:rPr>
              <a:t>Priyadarshini</a:t>
            </a:r>
            <a:r>
              <a:rPr lang="en-US" sz="4000" b="1" dirty="0" smtClean="0">
                <a:latin typeface="Garamond" panose="02020404030301010803" pitchFamily="18" charset="0"/>
                <a:ea typeface="Gadugi" panose="020B0502040204020203" pitchFamily="34" charset="0"/>
              </a:rPr>
              <a:t> </a:t>
            </a:r>
            <a:r>
              <a:rPr lang="en-US" sz="4000" b="1" dirty="0" err="1" smtClean="0">
                <a:latin typeface="Garamond" panose="02020404030301010803" pitchFamily="18" charset="0"/>
                <a:ea typeface="Gadugi" panose="020B0502040204020203" pitchFamily="34" charset="0"/>
              </a:rPr>
              <a:t>Kanhar</a:t>
            </a:r>
            <a:r>
              <a:rPr lang="en-US" sz="4000" b="1" dirty="0" smtClean="0">
                <a:latin typeface="Garamond" panose="02020404030301010803" pitchFamily="18" charset="0"/>
                <a:ea typeface="Gadugi" panose="020B0502040204020203" pitchFamily="34" charset="0"/>
              </a:rPr>
              <a:t> </a:t>
            </a:r>
            <a:r>
              <a:rPr lang="en-US" sz="4000" b="1" dirty="0">
                <a:latin typeface="Garamond" panose="02020404030301010803" pitchFamily="18" charset="0"/>
                <a:ea typeface="Gadugi" panose="020B0502040204020203" pitchFamily="34" charset="0"/>
              </a:rPr>
              <a:t>holds a qualification of </a:t>
            </a:r>
            <a:r>
              <a:rPr lang="en-US" sz="4000" b="1" dirty="0" err="1" smtClean="0">
                <a:latin typeface="Garamond" panose="02020404030301010803" pitchFamily="18" charset="0"/>
                <a:ea typeface="Gadugi" panose="020B0502040204020203" pitchFamily="34" charset="0"/>
              </a:rPr>
              <a:t>B.Sc</a:t>
            </a:r>
            <a:r>
              <a:rPr lang="en-US" sz="4000" b="1" dirty="0" smtClean="0">
                <a:latin typeface="Garamond" panose="02020404030301010803" pitchFamily="18" charset="0"/>
                <a:ea typeface="Gadugi" panose="020B0502040204020203" pitchFamily="34" charset="0"/>
              </a:rPr>
              <a:t> (</a:t>
            </a:r>
            <a:r>
              <a:rPr lang="en-US" sz="4000" b="1" dirty="0">
                <a:latin typeface="Garamond" panose="02020404030301010803" pitchFamily="18" charset="0"/>
                <a:ea typeface="Gadugi" panose="020B0502040204020203" pitchFamily="34" charset="0"/>
              </a:rPr>
              <a:t>ITM), </a:t>
            </a:r>
            <a:r>
              <a:rPr lang="en-US" sz="4000" b="1" dirty="0" smtClean="0">
                <a:latin typeface="Garamond" panose="02020404030301010803" pitchFamily="18" charset="0"/>
                <a:ea typeface="Gadugi" panose="020B0502040204020203" pitchFamily="34" charset="0"/>
              </a:rPr>
              <a:t>and M.A (Public </a:t>
            </a:r>
            <a:r>
              <a:rPr lang="en-US" sz="4000" b="1" dirty="0">
                <a:latin typeface="Garamond" panose="02020404030301010803" pitchFamily="18" charset="0"/>
                <a:ea typeface="Gadugi" panose="020B0502040204020203" pitchFamily="34" charset="0"/>
              </a:rPr>
              <a:t>Administration, currently preparing for civil services</a:t>
            </a:r>
            <a:r>
              <a:rPr lang="en-US" sz="4000" b="1" dirty="0" smtClean="0">
                <a:latin typeface="Garamond" panose="02020404030301010803" pitchFamily="18" charset="0"/>
                <a:ea typeface="Gadugi" panose="020B0502040204020203" pitchFamily="34" charset="0"/>
              </a:rPr>
              <a:t>. She is an ambitious </a:t>
            </a:r>
            <a:r>
              <a:rPr lang="en-US" sz="4000" b="1" dirty="0">
                <a:latin typeface="Garamond" panose="02020404030301010803" pitchFamily="18" charset="0"/>
                <a:ea typeface="Gadugi" panose="020B0502040204020203" pitchFamily="34" charset="0"/>
              </a:rPr>
              <a:t>individual who is wholeheartedly dedicated to pursuing a career </a:t>
            </a:r>
            <a:r>
              <a:rPr lang="en-US" sz="4000" b="1" dirty="0" smtClean="0">
                <a:latin typeface="Garamond" panose="02020404030301010803" pitchFamily="18" charset="0"/>
                <a:ea typeface="Gadugi" panose="020B0502040204020203" pitchFamily="34" charset="0"/>
              </a:rPr>
              <a:t>in civil </a:t>
            </a:r>
            <a:r>
              <a:rPr lang="en-US" sz="4000" b="1" dirty="0">
                <a:latin typeface="Garamond" panose="02020404030301010803" pitchFamily="18" charset="0"/>
                <a:ea typeface="Gadugi" panose="020B0502040204020203" pitchFamily="34" charset="0"/>
              </a:rPr>
              <a:t>services. With a strong passion for public service and a desire to make </a:t>
            </a:r>
            <a:r>
              <a:rPr lang="en-US" sz="4000" b="1" dirty="0" smtClean="0">
                <a:latin typeface="Garamond" panose="02020404030301010803" pitchFamily="18" charset="0"/>
                <a:ea typeface="Gadugi" panose="020B0502040204020203" pitchFamily="34" charset="0"/>
              </a:rPr>
              <a:t>a positive </a:t>
            </a:r>
            <a:r>
              <a:rPr lang="en-US" sz="4000" b="1" dirty="0">
                <a:latin typeface="Garamond" panose="02020404030301010803" pitchFamily="18" charset="0"/>
                <a:ea typeface="Gadugi" panose="020B0502040204020203" pitchFamily="34" charset="0"/>
              </a:rPr>
              <a:t>impact on society</a:t>
            </a:r>
            <a:r>
              <a:rPr lang="en-US" sz="4000" b="1" dirty="0" smtClean="0">
                <a:latin typeface="Garamond" panose="02020404030301010803" pitchFamily="18" charset="0"/>
                <a:ea typeface="Gadugi" panose="020B0502040204020203" pitchFamily="34" charset="0"/>
              </a:rPr>
              <a:t>, she is </a:t>
            </a:r>
            <a:r>
              <a:rPr lang="en-US" sz="4000" b="1" dirty="0">
                <a:latin typeface="Garamond" panose="02020404030301010803" pitchFamily="18" charset="0"/>
                <a:ea typeface="Gadugi" panose="020B0502040204020203" pitchFamily="34" charset="0"/>
              </a:rPr>
              <a:t>diligently preparing </a:t>
            </a:r>
            <a:r>
              <a:rPr lang="en-US" sz="4000" b="1" dirty="0" smtClean="0">
                <a:latin typeface="Garamond" panose="02020404030301010803" pitchFamily="18" charset="0"/>
                <a:ea typeface="Gadugi" panose="020B0502040204020203" pitchFamily="34" charset="0"/>
              </a:rPr>
              <a:t>for her </a:t>
            </a:r>
            <a:r>
              <a:rPr lang="en-US" sz="4000" b="1" dirty="0">
                <a:latin typeface="Garamond" panose="02020404030301010803" pitchFamily="18" charset="0"/>
                <a:ea typeface="Gadugi" panose="020B0502040204020203" pitchFamily="34" charset="0"/>
              </a:rPr>
              <a:t>civil </a:t>
            </a:r>
            <a:r>
              <a:rPr lang="en-US" sz="4000" b="1" dirty="0" smtClean="0">
                <a:latin typeface="Garamond" panose="02020404030301010803" pitchFamily="18" charset="0"/>
                <a:ea typeface="Gadugi" panose="020B0502040204020203" pitchFamily="34" charset="0"/>
              </a:rPr>
              <a:t>services examinations</a:t>
            </a:r>
            <a:r>
              <a:rPr lang="en-US" sz="4000" b="1" dirty="0">
                <a:latin typeface="Garamond" panose="02020404030301010803" pitchFamily="18" charset="0"/>
                <a:ea typeface="Gadugi" panose="020B0502040204020203" pitchFamily="34" charset="0"/>
              </a:rPr>
              <a:t>.</a:t>
            </a:r>
            <a:endParaRPr lang="en-US" sz="4000" b="1" spc="25" dirty="0" smtClean="0">
              <a:latin typeface="Garamond" panose="02020404030301010803" pitchFamily="18" charset="0"/>
              <a:ea typeface="Gadugi" panose="020B0502040204020203" pitchFamily="34"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75</a:t>
            </a:fld>
            <a:endParaRPr lang="en-US"/>
          </a:p>
        </p:txBody>
      </p:sp>
      <p:pic>
        <p:nvPicPr>
          <p:cNvPr id="18" name="Picture 17"/>
          <p:cNvPicPr/>
          <p:nvPr/>
        </p:nvPicPr>
        <p:blipFill>
          <a:blip r:embed="rId4">
            <a:extLst>
              <a:ext uri="{28A0092B-C50C-407E-A947-70E740481C1C}">
                <a14:useLocalDpi xmlns:a14="http://schemas.microsoft.com/office/drawing/2010/main" val="0"/>
              </a:ext>
            </a:extLst>
          </a:blip>
          <a:stretch>
            <a:fillRect/>
          </a:stretch>
        </p:blipFill>
        <p:spPr>
          <a:xfrm>
            <a:off x="12706983" y="4409176"/>
            <a:ext cx="6184265" cy="6574289"/>
          </a:xfrm>
          <a:prstGeom prst="rect">
            <a:avLst/>
          </a:prstGeom>
        </p:spPr>
      </p:pic>
    </p:spTree>
    <p:extLst>
      <p:ext uri="{BB962C8B-B14F-4D97-AF65-F5344CB8AC3E}">
        <p14:creationId xmlns:p14="http://schemas.microsoft.com/office/powerpoint/2010/main" val="45544469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Banaja</a:t>
            </a:r>
            <a:r>
              <a:rPr lang="en-US" sz="6600" spc="-135" dirty="0" smtClean="0">
                <a:solidFill>
                  <a:schemeClr val="tx1"/>
                </a:solidFill>
              </a:rPr>
              <a:t> </a:t>
            </a:r>
            <a:r>
              <a:rPr lang="en-US" sz="6600" spc="-135" dirty="0" err="1" smtClean="0">
                <a:solidFill>
                  <a:schemeClr val="tx1"/>
                </a:solidFill>
              </a:rPr>
              <a:t>Manjari</a:t>
            </a:r>
            <a:r>
              <a:rPr lang="en-US" sz="6600" spc="-135" dirty="0" smtClean="0">
                <a:solidFill>
                  <a:schemeClr val="tx1"/>
                </a:solidFill>
              </a:rPr>
              <a:t> </a:t>
            </a:r>
            <a:r>
              <a:rPr lang="en-US" sz="6600" spc="-135" dirty="0" err="1" smtClean="0">
                <a:solidFill>
                  <a:schemeClr val="tx1"/>
                </a:solidFill>
              </a:rPr>
              <a:t>Kanhar</a:t>
            </a:r>
            <a:r>
              <a:rPr lang="en-US" sz="6600" spc="-135" dirty="0" smtClean="0">
                <a:solidFill>
                  <a:schemeClr val="tx1"/>
                </a:solidFill>
              </a:rPr>
              <a:t>, Council Member  (Odisha)</a:t>
            </a:r>
            <a:r>
              <a:rPr lang="en-US" sz="6600" spc="-135" dirty="0" smtClean="0">
                <a:solidFill>
                  <a:schemeClr val="bg1"/>
                </a:solidFill>
              </a:rPr>
              <a:t/>
            </a:r>
            <a:br>
              <a:rPr lang="en-US" sz="6600" spc="-135" dirty="0" smtClean="0">
                <a:solidFill>
                  <a:schemeClr val="bg1"/>
                </a:solidFill>
              </a:rPr>
            </a:br>
            <a:r>
              <a:rPr sz="2950" b="0" spc="240" dirty="0" smtClean="0">
                <a:latin typeface="Myriad Pro"/>
                <a:cs typeface="Myriad Pro"/>
              </a:rPr>
              <a:t> </a:t>
            </a:r>
            <a:r>
              <a:rPr lang="en-US" sz="2950" spc="240" dirty="0" smtClean="0">
                <a:latin typeface="Myriad Pro"/>
                <a:cs typeface="Myriad Pro"/>
              </a:rPr>
              <a:t>State Council Member - Odisha </a:t>
            </a:r>
            <a:r>
              <a:rPr lang="en-US" sz="2950" spc="240" dirty="0">
                <a:latin typeface="Myriad Pro"/>
                <a:cs typeface="Myriad Pro"/>
              </a:rPr>
              <a:t>(YOUTH &amp; COMMUNITY EMPOWERMENT </a:t>
            </a:r>
            <a:r>
              <a:rPr lang="en-US" sz="2950" spc="55" dirty="0">
                <a:latin typeface="Myriad Pro"/>
                <a:cs typeface="Myriad Pro"/>
              </a:rPr>
              <a:t>C</a:t>
            </a:r>
            <a:r>
              <a:rPr lang="en-US" sz="2950" spc="114" dirty="0">
                <a:latin typeface="Myriad Pro"/>
                <a:cs typeface="Myriad Pro"/>
              </a:rPr>
              <a:t>OUNCIL)</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72668" y="6111955"/>
            <a:ext cx="11583668" cy="4385816"/>
          </a:xfrm>
          <a:prstGeom prst="rect">
            <a:avLst/>
          </a:prstGeom>
        </p:spPr>
        <p:txBody>
          <a:bodyPr vert="horz" wrap="square" lIns="0" tIns="0" rIns="0" bIns="0" rtlCol="0">
            <a:spAutoFit/>
          </a:bodyPr>
          <a:lstStyle/>
          <a:p>
            <a:pPr algn="just"/>
            <a:r>
              <a:rPr lang="en-US" sz="4500" b="1" spc="25" dirty="0" smtClean="0">
                <a:latin typeface="Garamond"/>
                <a:cs typeface="Garamond"/>
              </a:rPr>
              <a:t>BIO:-</a:t>
            </a:r>
            <a:r>
              <a:rPr lang="en-US" sz="4000" b="1" dirty="0" smtClean="0">
                <a:latin typeface="Garamond" panose="02020404030301010803" pitchFamily="18" charset="0"/>
                <a:ea typeface="Gadugi" panose="020B0502040204020203" pitchFamily="34" charset="0"/>
              </a:rPr>
              <a:t>Ms</a:t>
            </a:r>
            <a:r>
              <a:rPr lang="en-US" sz="4000" b="1" dirty="0">
                <a:latin typeface="Garamond" panose="02020404030301010803" pitchFamily="18" charset="0"/>
                <a:ea typeface="Gadugi" panose="020B0502040204020203" pitchFamily="34" charset="0"/>
              </a:rPr>
              <a:t>. </a:t>
            </a:r>
            <a:r>
              <a:rPr lang="en-US" sz="4000" b="1" dirty="0" err="1">
                <a:latin typeface="Garamond" panose="02020404030301010803" pitchFamily="18" charset="0"/>
                <a:ea typeface="Gadugi" panose="020B0502040204020203" pitchFamily="34" charset="0"/>
              </a:rPr>
              <a:t>Banaja</a:t>
            </a:r>
            <a:r>
              <a:rPr lang="en-US" sz="4000" b="1" dirty="0">
                <a:latin typeface="Garamond" panose="02020404030301010803" pitchFamily="18" charset="0"/>
                <a:ea typeface="Gadugi" panose="020B0502040204020203" pitchFamily="34" charset="0"/>
              </a:rPr>
              <a:t> </a:t>
            </a:r>
            <a:r>
              <a:rPr lang="en-US" sz="4000" b="1" dirty="0" err="1" smtClean="0">
                <a:latin typeface="Garamond" panose="02020404030301010803" pitchFamily="18" charset="0"/>
                <a:ea typeface="Gadugi" panose="020B0502040204020203" pitchFamily="34" charset="0"/>
              </a:rPr>
              <a:t>Manjari</a:t>
            </a:r>
            <a:r>
              <a:rPr lang="en-US" sz="4000" b="1" dirty="0" smtClean="0">
                <a:latin typeface="Garamond" panose="02020404030301010803" pitchFamily="18" charset="0"/>
                <a:ea typeface="Gadugi" panose="020B0502040204020203" pitchFamily="34" charset="0"/>
              </a:rPr>
              <a:t> </a:t>
            </a:r>
            <a:r>
              <a:rPr lang="en-US" sz="4000" b="1" dirty="0" err="1" smtClean="0">
                <a:latin typeface="Garamond" panose="02020404030301010803" pitchFamily="18" charset="0"/>
                <a:ea typeface="Gadugi" panose="020B0502040204020203" pitchFamily="34" charset="0"/>
              </a:rPr>
              <a:t>Kanhar</a:t>
            </a:r>
            <a:r>
              <a:rPr lang="en-US" sz="4000" b="1" dirty="0" smtClean="0">
                <a:latin typeface="Garamond" panose="02020404030301010803" pitchFamily="18" charset="0"/>
                <a:ea typeface="Gadugi" panose="020B0502040204020203" pitchFamily="34" charset="0"/>
              </a:rPr>
              <a:t> is </a:t>
            </a:r>
            <a:r>
              <a:rPr lang="en-US" sz="4000" b="1" dirty="0">
                <a:latin typeface="Garamond" panose="02020404030301010803" pitchFamily="18" charset="0"/>
                <a:ea typeface="Gadugi" panose="020B0502040204020203" pitchFamily="34" charset="0"/>
              </a:rPr>
              <a:t>a skilled professional dancer whose graceful </a:t>
            </a:r>
            <a:r>
              <a:rPr lang="en-US" sz="4000" b="1" dirty="0" smtClean="0">
                <a:latin typeface="Garamond" panose="02020404030301010803" pitchFamily="18" charset="0"/>
                <a:ea typeface="Gadugi" panose="020B0502040204020203" pitchFamily="34" charset="0"/>
              </a:rPr>
              <a:t>moves and </a:t>
            </a:r>
            <a:r>
              <a:rPr lang="en-US" sz="4000" b="1" dirty="0">
                <a:latin typeface="Garamond" panose="02020404030301010803" pitchFamily="18" charset="0"/>
                <a:ea typeface="Gadugi" panose="020B0502040204020203" pitchFamily="34" charset="0"/>
              </a:rPr>
              <a:t>artistic expression captivate audiences. With years of training and </a:t>
            </a:r>
            <a:r>
              <a:rPr lang="en-US" sz="4000" b="1" dirty="0" smtClean="0">
                <a:latin typeface="Garamond" panose="02020404030301010803" pitchFamily="18" charset="0"/>
                <a:ea typeface="Gadugi" panose="020B0502040204020203" pitchFamily="34" charset="0"/>
              </a:rPr>
              <a:t>passion for </a:t>
            </a:r>
            <a:r>
              <a:rPr lang="en-US" sz="4000" b="1" dirty="0">
                <a:latin typeface="Garamond" panose="02020404030301010803" pitchFamily="18" charset="0"/>
                <a:ea typeface="Gadugi" panose="020B0502040204020203" pitchFamily="34" charset="0"/>
              </a:rPr>
              <a:t>dance, she has honed her talent into a captivating art form. </a:t>
            </a:r>
            <a:r>
              <a:rPr lang="en-US" sz="4000" b="1" dirty="0" err="1" smtClean="0">
                <a:latin typeface="Garamond" panose="02020404030301010803" pitchFamily="18" charset="0"/>
                <a:ea typeface="Gadugi" panose="020B0502040204020203" pitchFamily="34" charset="0"/>
              </a:rPr>
              <a:t>Banaja</a:t>
            </a:r>
            <a:r>
              <a:rPr lang="en-US" sz="4000" b="1" dirty="0" smtClean="0">
                <a:latin typeface="Garamond" panose="02020404030301010803" pitchFamily="18" charset="0"/>
                <a:ea typeface="Gadugi" panose="020B0502040204020203" pitchFamily="34" charset="0"/>
              </a:rPr>
              <a:t> &amp; performances </a:t>
            </a:r>
            <a:r>
              <a:rPr lang="en-US" sz="4000" b="1" dirty="0">
                <a:latin typeface="Garamond" panose="02020404030301010803" pitchFamily="18" charset="0"/>
                <a:ea typeface="Gadugi" panose="020B0502040204020203" pitchFamily="34" charset="0"/>
              </a:rPr>
              <a:t>showcase her dedication and creativity, making her a standout </a:t>
            </a:r>
            <a:r>
              <a:rPr lang="en-US" sz="4000" b="1" dirty="0" smtClean="0">
                <a:latin typeface="Garamond" panose="02020404030301010803" pitchFamily="18" charset="0"/>
                <a:ea typeface="Gadugi" panose="020B0502040204020203" pitchFamily="34" charset="0"/>
              </a:rPr>
              <a:t>in the </a:t>
            </a:r>
            <a:r>
              <a:rPr lang="en-US" sz="4000" b="1" dirty="0">
                <a:latin typeface="Garamond" panose="02020404030301010803" pitchFamily="18" charset="0"/>
                <a:ea typeface="Gadugi" panose="020B0502040204020203" pitchFamily="34" charset="0"/>
              </a:rPr>
              <a:t>world of dance.</a:t>
            </a:r>
            <a:endParaRPr lang="en-US" sz="4000" b="1" spc="25" dirty="0" smtClean="0">
              <a:latin typeface="Garamond" panose="02020404030301010803" pitchFamily="18" charset="0"/>
              <a:ea typeface="Gadugi" panose="020B0502040204020203" pitchFamily="34"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76</a:t>
            </a:fld>
            <a:endParaRPr lang="en-US"/>
          </a:p>
        </p:txBody>
      </p:sp>
      <p:pic>
        <p:nvPicPr>
          <p:cNvPr id="17" name="Picture 16"/>
          <p:cNvPicPr/>
          <p:nvPr/>
        </p:nvPicPr>
        <p:blipFill>
          <a:blip r:embed="rId4" cstate="print">
            <a:extLst>
              <a:ext uri="{28A0092B-C50C-407E-A947-70E740481C1C}">
                <a14:useLocalDpi xmlns:a14="http://schemas.microsoft.com/office/drawing/2010/main" val="0"/>
              </a:ext>
            </a:extLst>
          </a:blip>
          <a:stretch>
            <a:fillRect/>
          </a:stretch>
        </p:blipFill>
        <p:spPr>
          <a:xfrm>
            <a:off x="12670218" y="4397564"/>
            <a:ext cx="6177915" cy="6547017"/>
          </a:xfrm>
          <a:prstGeom prst="rect">
            <a:avLst/>
          </a:prstGeom>
        </p:spPr>
      </p:pic>
    </p:spTree>
    <p:extLst>
      <p:ext uri="{BB962C8B-B14F-4D97-AF65-F5344CB8AC3E}">
        <p14:creationId xmlns:p14="http://schemas.microsoft.com/office/powerpoint/2010/main" val="392673614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Arpita</a:t>
            </a:r>
            <a:r>
              <a:rPr lang="en-US" sz="6600" spc="-135" dirty="0" smtClean="0">
                <a:solidFill>
                  <a:schemeClr val="tx1"/>
                </a:solidFill>
              </a:rPr>
              <a:t> Nanda, Council Member  (Odisha)</a:t>
            </a:r>
            <a:r>
              <a:rPr lang="en-US" sz="6600" spc="-135" dirty="0" smtClean="0">
                <a:solidFill>
                  <a:schemeClr val="bg1"/>
                </a:solidFill>
              </a:rPr>
              <a:t/>
            </a:r>
            <a:br>
              <a:rPr lang="en-US" sz="6600" spc="-135" dirty="0" smtClean="0">
                <a:solidFill>
                  <a:schemeClr val="bg1"/>
                </a:solidFill>
              </a:rPr>
            </a:br>
            <a:r>
              <a:rPr sz="2950" b="0" spc="240" dirty="0" smtClean="0">
                <a:latin typeface="Myriad Pro"/>
                <a:cs typeface="Myriad Pro"/>
              </a:rPr>
              <a:t> </a:t>
            </a:r>
            <a:r>
              <a:rPr lang="en-US" sz="2950" spc="240" dirty="0" smtClean="0">
                <a:latin typeface="Myriad Pro"/>
                <a:cs typeface="Myriad Pro"/>
              </a:rPr>
              <a:t>State Council Member - Odisha </a:t>
            </a:r>
            <a:r>
              <a:rPr lang="en-US" sz="2950" spc="240" dirty="0">
                <a:latin typeface="Myriad Pro"/>
                <a:cs typeface="Myriad Pro"/>
              </a:rPr>
              <a:t>(YOUTH &amp; COMMUNITY EMPOWERMENT </a:t>
            </a:r>
            <a:r>
              <a:rPr lang="en-US" sz="2950" spc="55" dirty="0">
                <a:latin typeface="Myriad Pro"/>
                <a:cs typeface="Myriad Pro"/>
              </a:rPr>
              <a:t>C</a:t>
            </a:r>
            <a:r>
              <a:rPr lang="en-US" sz="2950" spc="114" dirty="0">
                <a:latin typeface="Myriad Pro"/>
                <a:cs typeface="Myriad Pro"/>
              </a:rPr>
              <a:t>OUNCIL)</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831851" y="5657227"/>
            <a:ext cx="11583668" cy="5493812"/>
          </a:xfrm>
          <a:prstGeom prst="rect">
            <a:avLst/>
          </a:prstGeom>
        </p:spPr>
        <p:txBody>
          <a:bodyPr vert="horz" wrap="square" lIns="0" tIns="0" rIns="0" bIns="0" rtlCol="0">
            <a:spAutoFit/>
          </a:bodyPr>
          <a:lstStyle/>
          <a:p>
            <a:pPr algn="just"/>
            <a:r>
              <a:rPr lang="en-US" sz="4500" b="1" spc="25" dirty="0" smtClean="0">
                <a:latin typeface="Garamond"/>
                <a:cs typeface="Garamond"/>
              </a:rPr>
              <a:t>BIO:-</a:t>
            </a:r>
            <a:r>
              <a:rPr lang="en-US" sz="3900" b="1" dirty="0">
                <a:latin typeface="Garamond" panose="02020404030301010803" pitchFamily="18" charset="0"/>
                <a:ea typeface="Gadugi" panose="020B0502040204020203" pitchFamily="34" charset="0"/>
              </a:rPr>
              <a:t>Ms. </a:t>
            </a:r>
            <a:r>
              <a:rPr lang="en-US" sz="3900" b="1" dirty="0" err="1">
                <a:latin typeface="Garamond" panose="02020404030301010803" pitchFamily="18" charset="0"/>
                <a:ea typeface="Gadugi" panose="020B0502040204020203" pitchFamily="34" charset="0"/>
              </a:rPr>
              <a:t>Arpita</a:t>
            </a:r>
            <a:r>
              <a:rPr lang="en-US" sz="3900" b="1" dirty="0">
                <a:latin typeface="Garamond" panose="02020404030301010803" pitchFamily="18" charset="0"/>
                <a:ea typeface="Gadugi" panose="020B0502040204020203" pitchFamily="34" charset="0"/>
              </a:rPr>
              <a:t> Nanda, a postgraduate in Journalism, is a </a:t>
            </a:r>
            <a:r>
              <a:rPr lang="en-US" sz="3900" b="1" dirty="0" smtClean="0">
                <a:latin typeface="Garamond" panose="02020404030301010803" pitchFamily="18" charset="0"/>
                <a:ea typeface="Gadugi" panose="020B0502040204020203" pitchFamily="34" charset="0"/>
              </a:rPr>
              <a:t>multifaceted individual </a:t>
            </a:r>
            <a:r>
              <a:rPr lang="en-US" sz="3900" b="1" dirty="0">
                <a:latin typeface="Garamond" panose="02020404030301010803" pitchFamily="18" charset="0"/>
                <a:ea typeface="Gadugi" panose="020B0502040204020203" pitchFamily="34" charset="0"/>
              </a:rPr>
              <a:t>who has combined her educational background with </a:t>
            </a:r>
            <a:r>
              <a:rPr lang="en-US" sz="3900" b="1" dirty="0" smtClean="0">
                <a:latin typeface="Garamond" panose="02020404030301010803" pitchFamily="18" charset="0"/>
                <a:ea typeface="Gadugi" panose="020B0502040204020203" pitchFamily="34" charset="0"/>
              </a:rPr>
              <a:t>entrepreneurial spirit</a:t>
            </a:r>
            <a:r>
              <a:rPr lang="en-US" sz="3900" b="1" dirty="0">
                <a:latin typeface="Garamond" panose="02020404030301010803" pitchFamily="18" charset="0"/>
                <a:ea typeface="Gadugi" panose="020B0502040204020203" pitchFamily="34" charset="0"/>
              </a:rPr>
              <a:t>. She is the proud owner of </a:t>
            </a:r>
            <a:r>
              <a:rPr lang="en-US" sz="3900" b="1" dirty="0" smtClean="0">
                <a:latin typeface="Garamond" panose="02020404030301010803" pitchFamily="18" charset="0"/>
                <a:ea typeface="Gadugi" panose="020B0502040204020203" pitchFamily="34" charset="0"/>
              </a:rPr>
              <a:t>“</a:t>
            </a:r>
            <a:r>
              <a:rPr lang="en-US" sz="3900" b="1" dirty="0" err="1" smtClean="0">
                <a:latin typeface="Garamond" panose="02020404030301010803" pitchFamily="18" charset="0"/>
                <a:ea typeface="Gadugi" panose="020B0502040204020203" pitchFamily="34" charset="0"/>
              </a:rPr>
              <a:t>Titly</a:t>
            </a:r>
            <a:r>
              <a:rPr lang="en-US" sz="3900" b="1" dirty="0" smtClean="0">
                <a:latin typeface="Garamond" panose="02020404030301010803" pitchFamily="18" charset="0"/>
                <a:ea typeface="Gadugi" panose="020B0502040204020203" pitchFamily="34" charset="0"/>
              </a:rPr>
              <a:t> </a:t>
            </a:r>
            <a:r>
              <a:rPr lang="en-US" sz="3900" b="1" dirty="0">
                <a:latin typeface="Garamond" panose="02020404030301010803" pitchFamily="18" charset="0"/>
                <a:ea typeface="Gadugi" panose="020B0502040204020203" pitchFamily="34" charset="0"/>
              </a:rPr>
              <a:t>Horizon Private </a:t>
            </a:r>
            <a:r>
              <a:rPr lang="en-US" sz="3900" b="1" dirty="0" smtClean="0">
                <a:latin typeface="Garamond" panose="02020404030301010803" pitchFamily="18" charset="0"/>
                <a:ea typeface="Gadugi" panose="020B0502040204020203" pitchFamily="34" charset="0"/>
              </a:rPr>
              <a:t>Limited”, a </a:t>
            </a:r>
            <a:r>
              <a:rPr lang="en-US" sz="3900" b="1" dirty="0">
                <a:latin typeface="Garamond" panose="02020404030301010803" pitchFamily="18" charset="0"/>
                <a:ea typeface="Gadugi" panose="020B0502040204020203" pitchFamily="34" charset="0"/>
              </a:rPr>
              <a:t>school </a:t>
            </a:r>
            <a:r>
              <a:rPr lang="en-US" sz="3900" b="1" dirty="0" smtClean="0">
                <a:latin typeface="Garamond" panose="02020404030301010803" pitchFamily="18" charset="0"/>
                <a:ea typeface="Gadugi" panose="020B0502040204020203" pitchFamily="34" charset="0"/>
              </a:rPr>
              <a:t>that reflects </a:t>
            </a:r>
            <a:r>
              <a:rPr lang="en-US" sz="3900" b="1" dirty="0">
                <a:latin typeface="Garamond" panose="02020404030301010803" pitchFamily="18" charset="0"/>
                <a:ea typeface="Gadugi" panose="020B0502040204020203" pitchFamily="34" charset="0"/>
              </a:rPr>
              <a:t>her commitment to quality education. </a:t>
            </a:r>
            <a:r>
              <a:rPr lang="en-US" sz="3900" b="1" dirty="0" err="1" smtClean="0">
                <a:latin typeface="Garamond" panose="02020404030301010803" pitchFamily="18" charset="0"/>
                <a:ea typeface="Gadugi" panose="020B0502040204020203" pitchFamily="34" charset="0"/>
              </a:rPr>
              <a:t>Arpita’s</a:t>
            </a:r>
            <a:r>
              <a:rPr lang="en-US" sz="3900" b="1" dirty="0" smtClean="0">
                <a:latin typeface="Garamond" panose="02020404030301010803" pitchFamily="18" charset="0"/>
                <a:ea typeface="Gadugi" panose="020B0502040204020203" pitchFamily="34" charset="0"/>
              </a:rPr>
              <a:t> </a:t>
            </a:r>
            <a:r>
              <a:rPr lang="en-US" sz="3900" b="1" dirty="0">
                <a:latin typeface="Garamond" panose="02020404030301010803" pitchFamily="18" charset="0"/>
                <a:ea typeface="Gadugi" panose="020B0502040204020203" pitchFamily="34" charset="0"/>
              </a:rPr>
              <a:t>vision and dedication </a:t>
            </a:r>
            <a:r>
              <a:rPr lang="en-US" sz="3900" b="1" dirty="0" smtClean="0">
                <a:latin typeface="Garamond" panose="02020404030301010803" pitchFamily="18" charset="0"/>
                <a:ea typeface="Gadugi" panose="020B0502040204020203" pitchFamily="34" charset="0"/>
              </a:rPr>
              <a:t>have made </a:t>
            </a:r>
            <a:r>
              <a:rPr lang="en-US" sz="3900" b="1" dirty="0" err="1">
                <a:latin typeface="Garamond" panose="02020404030301010803" pitchFamily="18" charset="0"/>
                <a:ea typeface="Gadugi" panose="020B0502040204020203" pitchFamily="34" charset="0"/>
              </a:rPr>
              <a:t>Titly</a:t>
            </a:r>
            <a:r>
              <a:rPr lang="en-US" sz="3900" b="1" dirty="0">
                <a:latin typeface="Garamond" panose="02020404030301010803" pitchFamily="18" charset="0"/>
                <a:ea typeface="Gadugi" panose="020B0502040204020203" pitchFamily="34" charset="0"/>
              </a:rPr>
              <a:t> Horizon a beacon of learning and innovation in the </a:t>
            </a:r>
            <a:r>
              <a:rPr lang="en-US" sz="3900" b="1" dirty="0" smtClean="0">
                <a:latin typeface="Garamond" panose="02020404030301010803" pitchFamily="18" charset="0"/>
                <a:ea typeface="Gadugi" panose="020B0502040204020203" pitchFamily="34" charset="0"/>
              </a:rPr>
              <a:t>community, emphasizing </a:t>
            </a:r>
            <a:r>
              <a:rPr lang="en-US" sz="3900" b="1" dirty="0">
                <a:latin typeface="Garamond" panose="02020404030301010803" pitchFamily="18" charset="0"/>
                <a:ea typeface="Gadugi" panose="020B0502040204020203" pitchFamily="34" charset="0"/>
              </a:rPr>
              <a:t>her role as an educator and </a:t>
            </a:r>
            <a:r>
              <a:rPr lang="en-US" sz="3900" b="1" dirty="0" smtClean="0">
                <a:latin typeface="Garamond" panose="02020404030301010803" pitchFamily="18" charset="0"/>
                <a:ea typeface="Gadugi" panose="020B0502040204020203" pitchFamily="34" charset="0"/>
              </a:rPr>
              <a:t>entrepreneur.</a:t>
            </a:r>
            <a:endParaRPr lang="en-US" sz="3900" b="1" spc="25" dirty="0" smtClean="0">
              <a:latin typeface="Garamond" panose="02020404030301010803" pitchFamily="18" charset="0"/>
              <a:ea typeface="Gadugi" panose="020B0502040204020203" pitchFamily="34"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77</a:t>
            </a:fld>
            <a:endParaRPr lang="en-US"/>
          </a:p>
        </p:txBody>
      </p:sp>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12676505" y="4397564"/>
            <a:ext cx="6214744" cy="6513149"/>
          </a:xfrm>
          <a:prstGeom prst="rect">
            <a:avLst/>
          </a:prstGeom>
        </p:spPr>
      </p:pic>
    </p:spTree>
    <p:extLst>
      <p:ext uri="{BB962C8B-B14F-4D97-AF65-F5344CB8AC3E}">
        <p14:creationId xmlns:p14="http://schemas.microsoft.com/office/powerpoint/2010/main" val="276278569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Sanyukta</a:t>
            </a:r>
            <a:r>
              <a:rPr lang="en-US" sz="6600" spc="-135" dirty="0" smtClean="0">
                <a:solidFill>
                  <a:schemeClr val="tx1"/>
                </a:solidFill>
              </a:rPr>
              <a:t> Singh, Council Member  (Odisha)</a:t>
            </a:r>
            <a:r>
              <a:rPr lang="en-US" sz="6600" spc="-135" dirty="0" smtClean="0">
                <a:solidFill>
                  <a:schemeClr val="bg1"/>
                </a:solidFill>
              </a:rPr>
              <a:t/>
            </a:r>
            <a:br>
              <a:rPr lang="en-US" sz="6600" spc="-135" dirty="0" smtClean="0">
                <a:solidFill>
                  <a:schemeClr val="bg1"/>
                </a:solidFill>
              </a:rPr>
            </a:br>
            <a:r>
              <a:rPr sz="2950" b="0" spc="240" dirty="0" smtClean="0">
                <a:latin typeface="Myriad Pro"/>
                <a:cs typeface="Myriad Pro"/>
              </a:rPr>
              <a:t> </a:t>
            </a:r>
            <a:r>
              <a:rPr lang="en-US" sz="2950" spc="240" dirty="0" smtClean="0">
                <a:latin typeface="Myriad Pro"/>
                <a:cs typeface="Myriad Pro"/>
              </a:rPr>
              <a:t>State Council Member - Odisha </a:t>
            </a:r>
            <a:r>
              <a:rPr lang="en-US" sz="2950" spc="240" dirty="0">
                <a:latin typeface="Myriad Pro"/>
                <a:cs typeface="Myriad Pro"/>
              </a:rPr>
              <a:t>(YOUTH &amp; COMMUNITY EMPOWERMENT </a:t>
            </a:r>
            <a:r>
              <a:rPr lang="en-US" sz="2950" spc="55" dirty="0">
                <a:latin typeface="Myriad Pro"/>
                <a:cs typeface="Myriad Pro"/>
              </a:rPr>
              <a:t>C</a:t>
            </a:r>
            <a:r>
              <a:rPr lang="en-US" sz="2950" spc="114" dirty="0">
                <a:latin typeface="Myriad Pro"/>
                <a:cs typeface="Myriad Pro"/>
              </a:rPr>
              <a:t>OUNCIL)</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68494" y="6538060"/>
            <a:ext cx="11583668" cy="4293483"/>
          </a:xfrm>
          <a:prstGeom prst="rect">
            <a:avLst/>
          </a:prstGeom>
        </p:spPr>
        <p:txBody>
          <a:bodyPr vert="horz" wrap="square" lIns="0" tIns="0" rIns="0" bIns="0" rtlCol="0">
            <a:spAutoFit/>
          </a:bodyPr>
          <a:lstStyle/>
          <a:p>
            <a:pPr algn="just"/>
            <a:r>
              <a:rPr lang="en-US" sz="4500" b="1" spc="25" dirty="0" smtClean="0">
                <a:latin typeface="Garamond"/>
                <a:cs typeface="Garamond"/>
              </a:rPr>
              <a:t>BIO:-</a:t>
            </a:r>
            <a:r>
              <a:rPr lang="en-US" sz="3900" b="1" dirty="0">
                <a:latin typeface="Garamond" panose="02020404030301010803" pitchFamily="18" charset="0"/>
                <a:ea typeface="Gadugi" panose="020B0502040204020203" pitchFamily="34" charset="0"/>
              </a:rPr>
              <a:t>Ms. </a:t>
            </a:r>
            <a:r>
              <a:rPr lang="en-US" sz="3900" b="1" dirty="0" err="1">
                <a:latin typeface="Garamond" panose="02020404030301010803" pitchFamily="18" charset="0"/>
                <a:ea typeface="Gadugi" panose="020B0502040204020203" pitchFamily="34" charset="0"/>
              </a:rPr>
              <a:t>Sanyukta</a:t>
            </a:r>
            <a:r>
              <a:rPr lang="en-US" sz="3900" b="1" dirty="0">
                <a:latin typeface="Garamond" panose="02020404030301010803" pitchFamily="18" charset="0"/>
                <a:ea typeface="Gadugi" panose="020B0502040204020203" pitchFamily="34" charset="0"/>
              </a:rPr>
              <a:t> Singh is a highly educated professional with a strong </a:t>
            </a:r>
            <a:r>
              <a:rPr lang="en-US" sz="3900" b="1" dirty="0" smtClean="0">
                <a:latin typeface="Garamond" panose="02020404030301010803" pitchFamily="18" charset="0"/>
                <a:ea typeface="Gadugi" panose="020B0502040204020203" pitchFamily="34" charset="0"/>
              </a:rPr>
              <a:t>legal background</a:t>
            </a:r>
            <a:r>
              <a:rPr lang="en-US" sz="3900" b="1" dirty="0">
                <a:latin typeface="Garamond" panose="02020404030301010803" pitchFamily="18" charset="0"/>
                <a:ea typeface="Gadugi" panose="020B0502040204020203" pitchFamily="34" charset="0"/>
              </a:rPr>
              <a:t>. She holds a B.A. LL.B degree, which reflects her dedication to </a:t>
            </a:r>
            <a:r>
              <a:rPr lang="en-US" sz="3900" b="1" dirty="0" smtClean="0">
                <a:latin typeface="Garamond" panose="02020404030301010803" pitchFamily="18" charset="0"/>
                <a:ea typeface="Gadugi" panose="020B0502040204020203" pitchFamily="34" charset="0"/>
              </a:rPr>
              <a:t>the field </a:t>
            </a:r>
            <a:r>
              <a:rPr lang="en-US" sz="3900" b="1" dirty="0">
                <a:latin typeface="Garamond" panose="02020404030301010803" pitchFamily="18" charset="0"/>
                <a:ea typeface="Gadugi" panose="020B0502040204020203" pitchFamily="34" charset="0"/>
              </a:rPr>
              <a:t>of law. In addition to her undergraduate qualification, she has also </a:t>
            </a:r>
            <a:r>
              <a:rPr lang="en-US" sz="3900" b="1" dirty="0" smtClean="0">
                <a:latin typeface="Garamond" panose="02020404030301010803" pitchFamily="18" charset="0"/>
                <a:ea typeface="Gadugi" panose="020B0502040204020203" pitchFamily="34" charset="0"/>
              </a:rPr>
              <a:t>achieved an </a:t>
            </a:r>
            <a:r>
              <a:rPr lang="en-US" sz="3900" b="1" dirty="0">
                <a:latin typeface="Garamond" panose="02020404030301010803" pitchFamily="18" charset="0"/>
                <a:ea typeface="Gadugi" panose="020B0502040204020203" pitchFamily="34" charset="0"/>
              </a:rPr>
              <a:t>LL.M degree, demonstrating her commitment to specialization and a </a:t>
            </a:r>
            <a:r>
              <a:rPr lang="en-US" sz="3900" b="1" dirty="0" smtClean="0">
                <a:latin typeface="Garamond" panose="02020404030301010803" pitchFamily="18" charset="0"/>
                <a:ea typeface="Gadugi" panose="020B0502040204020203" pitchFamily="34" charset="0"/>
              </a:rPr>
              <a:t>deep understanding </a:t>
            </a:r>
            <a:r>
              <a:rPr lang="en-US" sz="3900" b="1" dirty="0">
                <a:latin typeface="Garamond" panose="02020404030301010803" pitchFamily="18" charset="0"/>
                <a:ea typeface="Gadugi" panose="020B0502040204020203" pitchFamily="34" charset="0"/>
              </a:rPr>
              <a:t>of legal matters.</a:t>
            </a:r>
            <a:endParaRPr lang="en-US" sz="3900" b="1" spc="25" dirty="0" smtClean="0">
              <a:latin typeface="Garamond" panose="02020404030301010803" pitchFamily="18" charset="0"/>
              <a:ea typeface="Gadugi" panose="020B0502040204020203" pitchFamily="34"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78</a:t>
            </a:fld>
            <a:endParaRPr lang="en-US"/>
          </a:p>
        </p:txBody>
      </p:sp>
      <p:pic>
        <p:nvPicPr>
          <p:cNvPr id="17" name="Picture 16"/>
          <p:cNvPicPr/>
          <p:nvPr/>
        </p:nvPicPr>
        <p:blipFill>
          <a:blip r:embed="rId4" cstate="print">
            <a:extLst>
              <a:ext uri="{28A0092B-C50C-407E-A947-70E740481C1C}">
                <a14:useLocalDpi xmlns:a14="http://schemas.microsoft.com/office/drawing/2010/main" val="0"/>
              </a:ext>
            </a:extLst>
          </a:blip>
          <a:stretch>
            <a:fillRect/>
          </a:stretch>
        </p:blipFill>
        <p:spPr>
          <a:xfrm>
            <a:off x="12713335" y="4397564"/>
            <a:ext cx="6177914" cy="6513150"/>
          </a:xfrm>
          <a:prstGeom prst="rect">
            <a:avLst/>
          </a:prstGeom>
        </p:spPr>
      </p:pic>
    </p:spTree>
    <p:extLst>
      <p:ext uri="{BB962C8B-B14F-4D97-AF65-F5344CB8AC3E}">
        <p14:creationId xmlns:p14="http://schemas.microsoft.com/office/powerpoint/2010/main" val="42244649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Anuradha</a:t>
            </a:r>
            <a:r>
              <a:rPr lang="en-US" sz="6600" spc="-135" dirty="0" smtClean="0">
                <a:solidFill>
                  <a:schemeClr val="tx1"/>
                </a:solidFill>
              </a:rPr>
              <a:t> </a:t>
            </a:r>
            <a:r>
              <a:rPr lang="en-US" sz="6600" spc="-135" dirty="0" err="1" smtClean="0">
                <a:solidFill>
                  <a:schemeClr val="tx1"/>
                </a:solidFill>
              </a:rPr>
              <a:t>Kar</a:t>
            </a:r>
            <a:r>
              <a:rPr lang="en-US" sz="6600" spc="-135" dirty="0" smtClean="0">
                <a:solidFill>
                  <a:schemeClr val="tx1"/>
                </a:solidFill>
              </a:rPr>
              <a:t>, Council Member  (Odisha)</a:t>
            </a:r>
            <a:r>
              <a:rPr lang="en-US" sz="6600" spc="-135" dirty="0" smtClean="0">
                <a:solidFill>
                  <a:schemeClr val="bg1"/>
                </a:solidFill>
              </a:rPr>
              <a:t/>
            </a:r>
            <a:br>
              <a:rPr lang="en-US" sz="6600" spc="-135" dirty="0" smtClean="0">
                <a:solidFill>
                  <a:schemeClr val="bg1"/>
                </a:solidFill>
              </a:rPr>
            </a:br>
            <a:r>
              <a:rPr sz="2950" b="0" spc="240" dirty="0" smtClean="0">
                <a:latin typeface="Myriad Pro"/>
                <a:cs typeface="Myriad Pro"/>
              </a:rPr>
              <a:t> </a:t>
            </a:r>
            <a:r>
              <a:rPr lang="en-US" sz="2950" spc="240" dirty="0" smtClean="0">
                <a:latin typeface="Myriad Pro"/>
                <a:cs typeface="Myriad Pro"/>
              </a:rPr>
              <a:t>State Council Member - Odisha </a:t>
            </a:r>
            <a:r>
              <a:rPr lang="en-US" sz="2950" spc="240" dirty="0">
                <a:latin typeface="Myriad Pro"/>
                <a:cs typeface="Myriad Pro"/>
              </a:rPr>
              <a:t>(YOUTH &amp; COMMUNITY EMPOWERMENT </a:t>
            </a:r>
            <a:r>
              <a:rPr lang="en-US" sz="2950" spc="55" dirty="0">
                <a:latin typeface="Myriad Pro"/>
                <a:cs typeface="Myriad Pro"/>
              </a:rPr>
              <a:t>C</a:t>
            </a:r>
            <a:r>
              <a:rPr lang="en-US" sz="2950" spc="114" dirty="0">
                <a:latin typeface="Myriad Pro"/>
                <a:cs typeface="Myriad Pro"/>
              </a:rPr>
              <a:t>OUNCIL)</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892811" y="6112590"/>
            <a:ext cx="11583668" cy="4293483"/>
          </a:xfrm>
          <a:prstGeom prst="rect">
            <a:avLst/>
          </a:prstGeom>
        </p:spPr>
        <p:txBody>
          <a:bodyPr vert="horz" wrap="square" lIns="0" tIns="0" rIns="0" bIns="0" rtlCol="0">
            <a:spAutoFit/>
          </a:bodyPr>
          <a:lstStyle/>
          <a:p>
            <a:pPr algn="just"/>
            <a:r>
              <a:rPr lang="en-US" sz="4500" b="1" spc="25" dirty="0" smtClean="0">
                <a:latin typeface="Garamond"/>
                <a:cs typeface="Garamond"/>
              </a:rPr>
              <a:t>BIO:-</a:t>
            </a:r>
            <a:r>
              <a:rPr lang="en-US" sz="3900" b="1" dirty="0">
                <a:latin typeface="Garamond" panose="02020404030301010803" pitchFamily="18" charset="0"/>
                <a:ea typeface="Gadugi" panose="020B0502040204020203" pitchFamily="34" charset="0"/>
              </a:rPr>
              <a:t>Ms. </a:t>
            </a:r>
            <a:r>
              <a:rPr lang="en-US" sz="3900" b="1" dirty="0" err="1">
                <a:latin typeface="Garamond" panose="02020404030301010803" pitchFamily="18" charset="0"/>
                <a:ea typeface="Gadugi" panose="020B0502040204020203" pitchFamily="34" charset="0"/>
              </a:rPr>
              <a:t>Anuradha</a:t>
            </a:r>
            <a:r>
              <a:rPr lang="en-US" sz="3900" b="1" dirty="0">
                <a:latin typeface="Garamond" panose="02020404030301010803" pitchFamily="18" charset="0"/>
                <a:ea typeface="Gadugi" panose="020B0502040204020203" pitchFamily="34" charset="0"/>
              </a:rPr>
              <a:t> </a:t>
            </a:r>
            <a:r>
              <a:rPr lang="en-US" sz="3900" b="1" dirty="0" err="1" smtClean="0">
                <a:latin typeface="Garamond" panose="02020404030301010803" pitchFamily="18" charset="0"/>
                <a:ea typeface="Gadugi" panose="020B0502040204020203" pitchFamily="34" charset="0"/>
              </a:rPr>
              <a:t>Kar</a:t>
            </a:r>
            <a:r>
              <a:rPr lang="en-US" sz="3900" b="1" dirty="0">
                <a:latin typeface="Garamond" panose="02020404030301010803" pitchFamily="18" charset="0"/>
                <a:ea typeface="Gadugi" panose="020B0502040204020203" pitchFamily="34" charset="0"/>
              </a:rPr>
              <a:t>,</a:t>
            </a:r>
            <a:r>
              <a:rPr lang="en-US" sz="3900" b="1" dirty="0" smtClean="0">
                <a:latin typeface="Garamond" panose="02020404030301010803" pitchFamily="18" charset="0"/>
                <a:ea typeface="Gadugi" panose="020B0502040204020203" pitchFamily="34" charset="0"/>
              </a:rPr>
              <a:t> </a:t>
            </a:r>
            <a:r>
              <a:rPr lang="en-US" sz="3900" b="1" dirty="0">
                <a:latin typeface="Garamond" panose="02020404030301010803" pitchFamily="18" charset="0"/>
                <a:ea typeface="Gadugi" panose="020B0502040204020203" pitchFamily="34" charset="0"/>
              </a:rPr>
              <a:t>armed with a B.A. LL.B and LL.M, is a legal </a:t>
            </a:r>
            <a:r>
              <a:rPr lang="en-US" sz="3900" b="1" dirty="0" smtClean="0">
                <a:latin typeface="Garamond" panose="02020404030301010803" pitchFamily="18" charset="0"/>
                <a:ea typeface="Gadugi" panose="020B0502040204020203" pitchFamily="34" charset="0"/>
              </a:rPr>
              <a:t>luminary with </a:t>
            </a:r>
            <a:r>
              <a:rPr lang="en-US" sz="3900" b="1" dirty="0">
                <a:latin typeface="Garamond" panose="02020404030301010803" pitchFamily="18" charset="0"/>
                <a:ea typeface="Gadugi" panose="020B0502040204020203" pitchFamily="34" charset="0"/>
              </a:rPr>
              <a:t>a profound understanding of the law. Her dual qualifications reflect a </a:t>
            </a:r>
            <a:r>
              <a:rPr lang="en-US" sz="3900" b="1" dirty="0" smtClean="0">
                <a:latin typeface="Garamond" panose="02020404030301010803" pitchFamily="18" charset="0"/>
                <a:ea typeface="Gadugi" panose="020B0502040204020203" pitchFamily="34" charset="0"/>
              </a:rPr>
              <a:t>strong commitment </a:t>
            </a:r>
            <a:r>
              <a:rPr lang="en-US" sz="3900" b="1" dirty="0">
                <a:latin typeface="Garamond" panose="02020404030301010803" pitchFamily="18" charset="0"/>
                <a:ea typeface="Gadugi" panose="020B0502040204020203" pitchFamily="34" charset="0"/>
              </a:rPr>
              <a:t>to legal excellence. </a:t>
            </a:r>
            <a:r>
              <a:rPr lang="en-US" sz="3900" b="1" dirty="0" err="1" smtClean="0">
                <a:latin typeface="Garamond" panose="02020404030301010803" pitchFamily="18" charset="0"/>
                <a:ea typeface="Gadugi" panose="020B0502040204020203" pitchFamily="34" charset="0"/>
              </a:rPr>
              <a:t>Anuradha’s</a:t>
            </a:r>
            <a:r>
              <a:rPr lang="en-US" sz="3900" b="1" dirty="0" smtClean="0">
                <a:latin typeface="Garamond" panose="02020404030301010803" pitchFamily="18" charset="0"/>
                <a:ea typeface="Gadugi" panose="020B0502040204020203" pitchFamily="34" charset="0"/>
              </a:rPr>
              <a:t> </a:t>
            </a:r>
            <a:r>
              <a:rPr lang="en-US" sz="3900" b="1" dirty="0">
                <a:latin typeface="Garamond" panose="02020404030301010803" pitchFamily="18" charset="0"/>
                <a:ea typeface="Gadugi" panose="020B0502040204020203" pitchFamily="34" charset="0"/>
              </a:rPr>
              <a:t>expertise and </a:t>
            </a:r>
            <a:r>
              <a:rPr lang="en-US" sz="3900" b="1" dirty="0" smtClean="0">
                <a:latin typeface="Garamond" panose="02020404030301010803" pitchFamily="18" charset="0"/>
                <a:ea typeface="Gadugi" panose="020B0502040204020203" pitchFamily="34" charset="0"/>
              </a:rPr>
              <a:t>academic background </a:t>
            </a:r>
            <a:r>
              <a:rPr lang="en-US" sz="3900" b="1" dirty="0">
                <a:latin typeface="Garamond" panose="02020404030301010803" pitchFamily="18" charset="0"/>
                <a:ea typeface="Gadugi" panose="020B0502040204020203" pitchFamily="34" charset="0"/>
              </a:rPr>
              <a:t>make her a formidable presence in the legal field, where she</a:t>
            </a:r>
          </a:p>
          <a:p>
            <a:pPr algn="just"/>
            <a:r>
              <a:rPr lang="en-US" sz="3900" b="1" dirty="0">
                <a:latin typeface="Garamond" panose="02020404030301010803" pitchFamily="18" charset="0"/>
                <a:ea typeface="Gadugi" panose="020B0502040204020203" pitchFamily="34" charset="0"/>
              </a:rPr>
              <a:t>diligently serves the cause of justice.</a:t>
            </a:r>
            <a:endParaRPr lang="en-US" sz="3900" b="1" spc="25" dirty="0" smtClean="0">
              <a:latin typeface="Garamond" panose="02020404030301010803" pitchFamily="18" charset="0"/>
              <a:ea typeface="Gadugi" panose="020B0502040204020203" pitchFamily="34"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79</a:t>
            </a:fld>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4987" y="4367719"/>
            <a:ext cx="6088378" cy="6463824"/>
          </a:xfrm>
          <a:prstGeom prst="rect">
            <a:avLst/>
          </a:prstGeom>
        </p:spPr>
      </p:pic>
    </p:spTree>
    <p:extLst>
      <p:ext uri="{BB962C8B-B14F-4D97-AF65-F5344CB8AC3E}">
        <p14:creationId xmlns:p14="http://schemas.microsoft.com/office/powerpoint/2010/main" val="19173475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267280"/>
          </a:xfrm>
          <a:prstGeom prst="rect">
            <a:avLst/>
          </a:prstGeom>
        </p:spPr>
        <p:txBody>
          <a:bodyPr vert="horz" wrap="square" lIns="0" tIns="1101810" rIns="0" bIns="0" rtlCol="0">
            <a:spAutoFit/>
          </a:bodyPr>
          <a:lstStyle/>
          <a:p>
            <a:pPr marL="307340" algn="ctr">
              <a:lnSpc>
                <a:spcPts val="8150"/>
              </a:lnSpc>
            </a:pPr>
            <a:r>
              <a:rPr lang="en-US" sz="5500" spc="-135" dirty="0" err="1" smtClean="0">
                <a:solidFill>
                  <a:schemeClr val="tx1"/>
                </a:solidFill>
              </a:rPr>
              <a:t>Nivedita</a:t>
            </a:r>
            <a:r>
              <a:rPr lang="en-US" sz="5500" spc="-135" dirty="0" smtClean="0">
                <a:solidFill>
                  <a:schemeClr val="tx1"/>
                </a:solidFill>
              </a:rPr>
              <a:t> Chauhan, State President (Madhya Pradesh)</a:t>
            </a:r>
            <a:r>
              <a:rPr lang="en-US" sz="6600" spc="-135" dirty="0" smtClean="0">
                <a:solidFill>
                  <a:schemeClr val="tx1"/>
                </a:solidFill>
              </a:rPr>
              <a:t/>
            </a:r>
            <a:br>
              <a:rPr lang="en-US" sz="6600" spc="-135" dirty="0" smtClean="0">
                <a:solidFill>
                  <a:schemeClr val="tx1"/>
                </a:solidFill>
              </a:rPr>
            </a:br>
            <a:r>
              <a:rPr sz="2950" b="0" spc="240" dirty="0" smtClean="0">
                <a:latin typeface="Myriad Pro"/>
                <a:cs typeface="Myriad Pro"/>
              </a:rPr>
              <a:t> </a:t>
            </a:r>
            <a:r>
              <a:rPr lang="en-US" sz="2950" spc="240" dirty="0" smtClean="0">
                <a:latin typeface="Myriad Pro"/>
                <a:cs typeface="Myriad Pro"/>
              </a:rPr>
              <a:t>State President – Madhya Pradesh (YOUTH &amp; COMMUNITY EMPOWERMENT </a:t>
            </a:r>
            <a:r>
              <a:rPr sz="2950" spc="55" dirty="0" smtClean="0">
                <a:latin typeface="Myriad Pro"/>
                <a:cs typeface="Myriad Pro"/>
              </a:rPr>
              <a:t>C</a:t>
            </a:r>
            <a:r>
              <a:rPr sz="2950" spc="114" dirty="0" smtClean="0">
                <a:latin typeface="Myriad Pro"/>
                <a:cs typeface="Myriad Pro"/>
              </a:rPr>
              <a:t>OUNCIL</a:t>
            </a:r>
            <a:r>
              <a:rPr lang="en-US" sz="2950" spc="114" dirty="0" smtClean="0">
                <a:latin typeface="Myriad Pro"/>
                <a:cs typeface="Myriad Pro"/>
              </a:rPr>
              <a:t>)</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94258" y="5103610"/>
            <a:ext cx="11583668" cy="5840060"/>
          </a:xfrm>
          <a:prstGeom prst="rect">
            <a:avLst/>
          </a:prstGeom>
        </p:spPr>
        <p:txBody>
          <a:bodyPr vert="horz" wrap="square" lIns="0" tIns="0" rIns="0" bIns="0" rtlCol="0">
            <a:spAutoFit/>
          </a:bodyPr>
          <a:lstStyle/>
          <a:p>
            <a:pPr algn="just">
              <a:lnSpc>
                <a:spcPct val="90000"/>
              </a:lnSpc>
              <a:spcAft>
                <a:spcPts val="600"/>
              </a:spcAft>
            </a:pPr>
            <a:r>
              <a:rPr lang="en-US" sz="4500" b="1" spc="25" dirty="0" smtClean="0">
                <a:latin typeface="Constantia" panose="02030602050306030303" pitchFamily="18" charset="0"/>
                <a:cs typeface="Garamond"/>
              </a:rPr>
              <a:t>BIO:- </a:t>
            </a:r>
            <a:r>
              <a:rPr lang="en-US" sz="2400" b="1" dirty="0" smtClean="0">
                <a:latin typeface="Constantia" panose="02030602050306030303" pitchFamily="18" charset="0"/>
              </a:rPr>
              <a:t>Advocate </a:t>
            </a:r>
            <a:r>
              <a:rPr lang="en-US" sz="2400" b="1" dirty="0">
                <a:latin typeface="Constantia" panose="02030602050306030303" pitchFamily="18" charset="0"/>
              </a:rPr>
              <a:t>by profession and the Co- Founder/Partner at the Chambers of </a:t>
            </a:r>
            <a:r>
              <a:rPr lang="en-US" sz="2400" b="1" dirty="0" err="1">
                <a:latin typeface="Constantia" panose="02030602050306030303" pitchFamily="18" charset="0"/>
              </a:rPr>
              <a:t>Abhinav</a:t>
            </a:r>
            <a:r>
              <a:rPr lang="en-US" sz="2400" b="1" dirty="0">
                <a:latin typeface="Constantia" panose="02030602050306030303" pitchFamily="18" charset="0"/>
              </a:rPr>
              <a:t> Mishra, Advocates and Solicitors, </a:t>
            </a:r>
            <a:r>
              <a:rPr lang="en-US" sz="2400" b="1" dirty="0" err="1">
                <a:latin typeface="Constantia" panose="02030602050306030303" pitchFamily="18" charset="0"/>
              </a:rPr>
              <a:t>Hon’ble</a:t>
            </a:r>
            <a:r>
              <a:rPr lang="en-US" sz="2400" b="1" dirty="0">
                <a:latin typeface="Constantia" panose="02030602050306030303" pitchFamily="18" charset="0"/>
              </a:rPr>
              <a:t> Supreme Court of India. </a:t>
            </a:r>
          </a:p>
          <a:p>
            <a:pPr algn="just">
              <a:lnSpc>
                <a:spcPct val="90000"/>
              </a:lnSpc>
              <a:spcAft>
                <a:spcPts val="600"/>
              </a:spcAft>
            </a:pPr>
            <a:r>
              <a:rPr lang="en-US" sz="2400" b="1" dirty="0">
                <a:latin typeface="Constantia" panose="02030602050306030303" pitchFamily="18" charset="0"/>
              </a:rPr>
              <a:t>Her Practice areas are in Corporate Litigation &amp; Advisory, Arbitration, Real Estate Laws, Writ Petitions, White Color Crimes and Intellectual Property Laws. Right from being a Legal Advisor to the Embassy of Islamic Republic of Afghanistan in New Delhi to being a counsel to Multinational/ Leading Real Estate/ Construction Corporations/ Asset Reconstruction brands/ Start- ups/Media Company (Companies like </a:t>
            </a:r>
            <a:r>
              <a:rPr lang="en-US" sz="2400" b="1" dirty="0" err="1">
                <a:latin typeface="Constantia" panose="02030602050306030303" pitchFamily="18" charset="0"/>
              </a:rPr>
              <a:t>Sunflag</a:t>
            </a:r>
            <a:r>
              <a:rPr lang="en-US" sz="2400" b="1" dirty="0">
                <a:latin typeface="Constantia" panose="02030602050306030303" pitchFamily="18" charset="0"/>
              </a:rPr>
              <a:t> Iron &amp; Steel Co. Ltd, Winsome Breweries Ltd. to name a few). </a:t>
            </a:r>
          </a:p>
          <a:p>
            <a:pPr algn="just">
              <a:lnSpc>
                <a:spcPct val="90000"/>
              </a:lnSpc>
              <a:spcAft>
                <a:spcPts val="600"/>
              </a:spcAft>
            </a:pPr>
            <a:r>
              <a:rPr lang="en-US" sz="2400" b="1" dirty="0">
                <a:latin typeface="Constantia" panose="02030602050306030303" pitchFamily="18" charset="0"/>
              </a:rPr>
              <a:t>Besides advocacy, she takes immense pleasure in contributing to the society by creating awareness on social and human rights issues by conducting legal awareness camps in remote areas of the country as well as in contributing to the promotion and development of clinical legal education by </a:t>
            </a:r>
            <a:r>
              <a:rPr lang="en-US" sz="2400" b="1" dirty="0" err="1">
                <a:latin typeface="Constantia" panose="02030602050306030303" pitchFamily="18" charset="0"/>
              </a:rPr>
              <a:t>organising</a:t>
            </a:r>
            <a:r>
              <a:rPr lang="en-US" sz="2400" b="1" dirty="0">
                <a:latin typeface="Constantia" panose="02030602050306030303" pitchFamily="18" charset="0"/>
              </a:rPr>
              <a:t> National Level Moot Court competitions. </a:t>
            </a:r>
          </a:p>
          <a:p>
            <a:pPr algn="just">
              <a:lnSpc>
                <a:spcPct val="90000"/>
              </a:lnSpc>
              <a:spcAft>
                <a:spcPts val="600"/>
              </a:spcAft>
            </a:pPr>
            <a:r>
              <a:rPr lang="en-US" sz="2400" b="1" dirty="0">
                <a:latin typeface="Constantia" panose="02030602050306030303" pitchFamily="18" charset="0"/>
              </a:rPr>
              <a:t>She has also delivered lecture on various topics of law on various online forums as a part of my contribution to the legal education</a:t>
            </a:r>
            <a:r>
              <a:rPr lang="en-US" sz="2400" b="1" dirty="0" smtClean="0">
                <a:latin typeface="Constantia" panose="02030602050306030303" pitchFamily="18" charset="0"/>
              </a:rPr>
              <a:t>.</a:t>
            </a:r>
            <a:endParaRPr lang="en-IN" sz="2400" b="1" dirty="0">
              <a:latin typeface="Constantia" panose="02030602050306030303" pitchFamily="18" charset="0"/>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8</a:t>
            </a:fld>
            <a:endParaRPr lang="en-US"/>
          </a:p>
        </p:txBody>
      </p:sp>
      <p:pic>
        <p:nvPicPr>
          <p:cNvPr id="14" name="Picture 13" descr="A picture containing text, person, indoor, shelf&#10;&#10;Description automatically generated">
            <a:extLst>
              <a:ext uri="{FF2B5EF4-FFF2-40B4-BE49-F238E27FC236}">
                <a16:creationId xmlns="" xmlns:a16="http://schemas.microsoft.com/office/drawing/2014/main" xmlns:lc="http://schemas.openxmlformats.org/drawingml/2006/lockedCanvas" id="{9CFDCBFC-5D22-51E0-CBD3-7B7CD659496D}"/>
              </a:ext>
            </a:extLst>
          </p:cNvPr>
          <p:cNvPicPr>
            <a:picLocks noChangeAspect="1"/>
          </p:cNvPicPr>
          <p:nvPr/>
        </p:nvPicPr>
        <p:blipFill rotWithShape="1">
          <a:blip r:embed="rId4"/>
          <a:srcRect l="3795" r="-3" b="-3"/>
          <a:stretch/>
        </p:blipFill>
        <p:spPr>
          <a:xfrm>
            <a:off x="12713334" y="4397564"/>
            <a:ext cx="6177915" cy="6476512"/>
          </a:xfrm>
          <a:prstGeom prst="rect">
            <a:avLst/>
          </a:prstGeom>
        </p:spPr>
      </p:pic>
    </p:spTree>
    <p:extLst>
      <p:ext uri="{BB962C8B-B14F-4D97-AF65-F5344CB8AC3E}">
        <p14:creationId xmlns:p14="http://schemas.microsoft.com/office/powerpoint/2010/main" val="258693647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Abhankita</a:t>
            </a:r>
            <a:r>
              <a:rPr lang="en-US" sz="6600" spc="-135" dirty="0" smtClean="0">
                <a:solidFill>
                  <a:schemeClr val="tx1"/>
                </a:solidFill>
              </a:rPr>
              <a:t> </a:t>
            </a:r>
            <a:r>
              <a:rPr lang="en-US" sz="6600" spc="-135" dirty="0" err="1" smtClean="0">
                <a:solidFill>
                  <a:schemeClr val="tx1"/>
                </a:solidFill>
              </a:rPr>
              <a:t>Pandia</a:t>
            </a:r>
            <a:r>
              <a:rPr lang="en-US" sz="6600" spc="-135" dirty="0" smtClean="0">
                <a:solidFill>
                  <a:schemeClr val="tx1"/>
                </a:solidFill>
              </a:rPr>
              <a:t>, Council Member  (Odisha)</a:t>
            </a:r>
            <a:r>
              <a:rPr lang="en-US" sz="6600" spc="-135" dirty="0" smtClean="0">
                <a:solidFill>
                  <a:schemeClr val="bg1"/>
                </a:solidFill>
              </a:rPr>
              <a:t/>
            </a:r>
            <a:br>
              <a:rPr lang="en-US" sz="6600" spc="-135" dirty="0" smtClean="0">
                <a:solidFill>
                  <a:schemeClr val="bg1"/>
                </a:solidFill>
              </a:rPr>
            </a:br>
            <a:r>
              <a:rPr sz="2950" b="0" spc="240" dirty="0" smtClean="0">
                <a:latin typeface="Myriad Pro"/>
                <a:cs typeface="Myriad Pro"/>
              </a:rPr>
              <a:t> </a:t>
            </a:r>
            <a:r>
              <a:rPr lang="en-US" sz="2950" spc="240" dirty="0" smtClean="0">
                <a:latin typeface="Myriad Pro"/>
                <a:cs typeface="Myriad Pro"/>
              </a:rPr>
              <a:t>State Council Member - Odisha </a:t>
            </a:r>
            <a:r>
              <a:rPr lang="en-US" sz="2950" spc="240" dirty="0">
                <a:latin typeface="Myriad Pro"/>
                <a:cs typeface="Myriad Pro"/>
              </a:rPr>
              <a:t>(YOUTH &amp; COMMUNITY EMPOWERMENT </a:t>
            </a:r>
            <a:r>
              <a:rPr lang="en-US" sz="2950" spc="55" dirty="0">
                <a:latin typeface="Myriad Pro"/>
                <a:cs typeface="Myriad Pro"/>
              </a:rPr>
              <a:t>C</a:t>
            </a:r>
            <a:r>
              <a:rPr lang="en-US" sz="2950" spc="114" dirty="0">
                <a:latin typeface="Myriad Pro"/>
                <a:cs typeface="Myriad Pro"/>
              </a:rPr>
              <a:t>OUNCIL)</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94258" y="6082110"/>
            <a:ext cx="11583668" cy="4293483"/>
          </a:xfrm>
          <a:prstGeom prst="rect">
            <a:avLst/>
          </a:prstGeom>
        </p:spPr>
        <p:txBody>
          <a:bodyPr vert="horz" wrap="square" lIns="0" tIns="0" rIns="0" bIns="0" rtlCol="0">
            <a:spAutoFit/>
          </a:bodyPr>
          <a:lstStyle/>
          <a:p>
            <a:pPr algn="just"/>
            <a:r>
              <a:rPr lang="en-US" sz="4500" b="1" spc="25" dirty="0" smtClean="0">
                <a:latin typeface="Garamond"/>
                <a:cs typeface="Garamond"/>
              </a:rPr>
              <a:t>BIO:-</a:t>
            </a:r>
            <a:r>
              <a:rPr lang="en-US" sz="3900" b="1" dirty="0">
                <a:latin typeface="Garamond" panose="02020404030301010803" pitchFamily="18" charset="0"/>
                <a:ea typeface="Gadugi" panose="020B0502040204020203" pitchFamily="34" charset="0"/>
              </a:rPr>
              <a:t>Ms. </a:t>
            </a:r>
            <a:r>
              <a:rPr lang="en-US" sz="3900" b="1" dirty="0" err="1">
                <a:latin typeface="Garamond" panose="02020404030301010803" pitchFamily="18" charset="0"/>
                <a:ea typeface="Gadugi" panose="020B0502040204020203" pitchFamily="34" charset="0"/>
              </a:rPr>
              <a:t>Abhankita</a:t>
            </a:r>
            <a:r>
              <a:rPr lang="en-US" sz="3900" b="1" dirty="0">
                <a:latin typeface="Garamond" panose="02020404030301010803" pitchFamily="18" charset="0"/>
                <a:ea typeface="Gadugi" panose="020B0502040204020203" pitchFamily="34" charset="0"/>
              </a:rPr>
              <a:t> </a:t>
            </a:r>
            <a:r>
              <a:rPr lang="en-US" sz="3900" b="1" dirty="0" err="1">
                <a:latin typeface="Garamond" panose="02020404030301010803" pitchFamily="18" charset="0"/>
                <a:ea typeface="Gadugi" panose="020B0502040204020203" pitchFamily="34" charset="0"/>
              </a:rPr>
              <a:t>Pandia</a:t>
            </a:r>
            <a:r>
              <a:rPr lang="en-US" sz="3900" b="1" dirty="0">
                <a:latin typeface="Garamond" panose="02020404030301010803" pitchFamily="18" charset="0"/>
                <a:ea typeface="Gadugi" panose="020B0502040204020203" pitchFamily="34" charset="0"/>
              </a:rPr>
              <a:t> is a remarkable individual who seamlessly </a:t>
            </a:r>
            <a:r>
              <a:rPr lang="en-US" sz="3900" b="1" dirty="0" smtClean="0">
                <a:latin typeface="Garamond" panose="02020404030301010803" pitchFamily="18" charset="0"/>
                <a:ea typeface="Gadugi" panose="020B0502040204020203" pitchFamily="34" charset="0"/>
              </a:rPr>
              <a:t>balances the </a:t>
            </a:r>
            <a:r>
              <a:rPr lang="en-US" sz="3900" b="1" dirty="0">
                <a:latin typeface="Garamond" panose="02020404030301010803" pitchFamily="18" charset="0"/>
                <a:ea typeface="Gadugi" panose="020B0502040204020203" pitchFamily="34" charset="0"/>
              </a:rPr>
              <a:t>worlds of law and art. With a B.A. LL.B and LL.M, she possesses a strong </a:t>
            </a:r>
            <a:r>
              <a:rPr lang="en-US" sz="3900" b="1" dirty="0" smtClean="0">
                <a:latin typeface="Garamond" panose="02020404030301010803" pitchFamily="18" charset="0"/>
                <a:ea typeface="Gadugi" panose="020B0502040204020203" pitchFamily="34" charset="0"/>
              </a:rPr>
              <a:t>legal foundation</a:t>
            </a:r>
            <a:r>
              <a:rPr lang="en-US" sz="3900" b="1" dirty="0">
                <a:latin typeface="Garamond" panose="02020404030301010803" pitchFamily="18" charset="0"/>
                <a:ea typeface="Gadugi" panose="020B0502040204020203" pitchFamily="34" charset="0"/>
              </a:rPr>
              <a:t>. Beyond her legal pursuits, </a:t>
            </a:r>
            <a:r>
              <a:rPr lang="en-US" sz="3900" b="1" dirty="0" err="1" smtClean="0">
                <a:latin typeface="Garamond" panose="02020404030301010803" pitchFamily="18" charset="0"/>
                <a:ea typeface="Gadugi" panose="020B0502040204020203" pitchFamily="34" charset="0"/>
              </a:rPr>
              <a:t>Abhankita’s</a:t>
            </a:r>
            <a:r>
              <a:rPr lang="en-US" sz="3900" b="1" dirty="0" smtClean="0">
                <a:latin typeface="Garamond" panose="02020404030301010803" pitchFamily="18" charset="0"/>
                <a:ea typeface="Gadugi" panose="020B0502040204020203" pitchFamily="34" charset="0"/>
              </a:rPr>
              <a:t> </a:t>
            </a:r>
            <a:r>
              <a:rPr lang="en-US" sz="3900" b="1" dirty="0">
                <a:latin typeface="Garamond" panose="02020404030301010803" pitchFamily="18" charset="0"/>
                <a:ea typeface="Gadugi" panose="020B0502040204020203" pitchFamily="34" charset="0"/>
              </a:rPr>
              <a:t>passion for dance </a:t>
            </a:r>
            <a:r>
              <a:rPr lang="en-US" sz="3900" b="1" dirty="0" smtClean="0">
                <a:latin typeface="Garamond" panose="02020404030301010803" pitchFamily="18" charset="0"/>
                <a:ea typeface="Gadugi" panose="020B0502040204020203" pitchFamily="34" charset="0"/>
              </a:rPr>
              <a:t>showcases her </a:t>
            </a:r>
            <a:r>
              <a:rPr lang="en-US" sz="3900" b="1" dirty="0">
                <a:latin typeface="Garamond" panose="02020404030301010803" pitchFamily="18" charset="0"/>
                <a:ea typeface="Gadugi" panose="020B0502040204020203" pitchFamily="34" charset="0"/>
              </a:rPr>
              <a:t>artistic talents, making her a versatile and accomplished individual in both </a:t>
            </a:r>
            <a:r>
              <a:rPr lang="en-US" sz="3900" b="1" dirty="0" smtClean="0">
                <a:latin typeface="Garamond" panose="02020404030301010803" pitchFamily="18" charset="0"/>
                <a:ea typeface="Gadugi" panose="020B0502040204020203" pitchFamily="34" charset="0"/>
              </a:rPr>
              <a:t>the legal </a:t>
            </a:r>
            <a:r>
              <a:rPr lang="en-US" sz="3900" b="1" dirty="0">
                <a:latin typeface="Garamond" panose="02020404030301010803" pitchFamily="18" charset="0"/>
                <a:ea typeface="Gadugi" panose="020B0502040204020203" pitchFamily="34" charset="0"/>
              </a:rPr>
              <a:t>and creative realms.</a:t>
            </a:r>
            <a:endParaRPr lang="en-US" sz="3900" b="1" spc="25" dirty="0" smtClean="0">
              <a:latin typeface="Garamond" panose="02020404030301010803" pitchFamily="18" charset="0"/>
              <a:ea typeface="Gadugi" panose="020B0502040204020203" pitchFamily="34"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80</a:t>
            </a:fld>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64771" y="4397564"/>
            <a:ext cx="6126478" cy="6483087"/>
          </a:xfrm>
          <a:prstGeom prst="rect">
            <a:avLst/>
          </a:prstGeom>
        </p:spPr>
      </p:pic>
    </p:spTree>
    <p:extLst>
      <p:ext uri="{BB962C8B-B14F-4D97-AF65-F5344CB8AC3E}">
        <p14:creationId xmlns:p14="http://schemas.microsoft.com/office/powerpoint/2010/main" val="79203477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Roogdhatri</a:t>
            </a:r>
            <a:r>
              <a:rPr lang="en-US" sz="6600" spc="-135" dirty="0" smtClean="0">
                <a:solidFill>
                  <a:schemeClr val="tx1"/>
                </a:solidFill>
              </a:rPr>
              <a:t> Mishra, Council Member  (Odisha)</a:t>
            </a:r>
            <a:r>
              <a:rPr lang="en-US" sz="6600" spc="-135" dirty="0" smtClean="0">
                <a:solidFill>
                  <a:schemeClr val="bg1"/>
                </a:solidFill>
              </a:rPr>
              <a:t/>
            </a:r>
            <a:br>
              <a:rPr lang="en-US" sz="6600" spc="-135" dirty="0" smtClean="0">
                <a:solidFill>
                  <a:schemeClr val="bg1"/>
                </a:solidFill>
              </a:rPr>
            </a:br>
            <a:r>
              <a:rPr sz="2950" b="0" spc="240" dirty="0" smtClean="0">
                <a:latin typeface="Myriad Pro"/>
                <a:cs typeface="Myriad Pro"/>
              </a:rPr>
              <a:t> </a:t>
            </a:r>
            <a:r>
              <a:rPr lang="en-US" sz="2950" spc="240" dirty="0" smtClean="0">
                <a:latin typeface="Myriad Pro"/>
                <a:cs typeface="Myriad Pro"/>
              </a:rPr>
              <a:t>State Council Member - Odisha </a:t>
            </a:r>
            <a:r>
              <a:rPr lang="en-US" sz="2950" spc="240" dirty="0">
                <a:latin typeface="Myriad Pro"/>
                <a:cs typeface="Myriad Pro"/>
              </a:rPr>
              <a:t>(YOUTH &amp; COMMUNITY EMPOWERMENT </a:t>
            </a:r>
            <a:r>
              <a:rPr lang="en-US" sz="2950" spc="55" dirty="0">
                <a:latin typeface="Myriad Pro"/>
                <a:cs typeface="Myriad Pro"/>
              </a:rPr>
              <a:t>C</a:t>
            </a:r>
            <a:r>
              <a:rPr lang="en-US" sz="2950" spc="114" dirty="0">
                <a:latin typeface="Myriad Pro"/>
                <a:cs typeface="Myriad Pro"/>
              </a:rPr>
              <a:t>OUNCIL)</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72668" y="5869316"/>
            <a:ext cx="11583668" cy="4893647"/>
          </a:xfrm>
          <a:prstGeom prst="rect">
            <a:avLst/>
          </a:prstGeom>
        </p:spPr>
        <p:txBody>
          <a:bodyPr vert="horz" wrap="square" lIns="0" tIns="0" rIns="0" bIns="0" rtlCol="0">
            <a:spAutoFit/>
          </a:bodyPr>
          <a:lstStyle/>
          <a:p>
            <a:pPr algn="just"/>
            <a:r>
              <a:rPr lang="en-US" sz="4500" b="1" spc="25" dirty="0" smtClean="0">
                <a:latin typeface="Garamond"/>
                <a:cs typeface="Garamond"/>
              </a:rPr>
              <a:t>BIO:-</a:t>
            </a:r>
            <a:r>
              <a:rPr lang="en-US" sz="3900" b="1" dirty="0">
                <a:latin typeface="Garamond" panose="02020404030301010803" pitchFamily="18" charset="0"/>
                <a:ea typeface="Gadugi" panose="020B0502040204020203" pitchFamily="34" charset="0"/>
              </a:rPr>
              <a:t>Ms. </a:t>
            </a:r>
            <a:r>
              <a:rPr lang="en-US" sz="3900" b="1" dirty="0" err="1">
                <a:latin typeface="Garamond" panose="02020404030301010803" pitchFamily="18" charset="0"/>
                <a:ea typeface="Gadugi" panose="020B0502040204020203" pitchFamily="34" charset="0"/>
              </a:rPr>
              <a:t>Roogdhatri</a:t>
            </a:r>
            <a:r>
              <a:rPr lang="en-US" sz="3900" b="1" dirty="0">
                <a:latin typeface="Garamond" panose="02020404030301010803" pitchFamily="18" charset="0"/>
                <a:ea typeface="Gadugi" panose="020B0502040204020203" pitchFamily="34" charset="0"/>
              </a:rPr>
              <a:t> Mishra is a multifaceted professional who excels in </a:t>
            </a:r>
            <a:r>
              <a:rPr lang="en-US" sz="3900" b="1" dirty="0" smtClean="0">
                <a:latin typeface="Garamond" panose="02020404030301010803" pitchFamily="18" charset="0"/>
                <a:ea typeface="Gadugi" panose="020B0502040204020203" pitchFamily="34" charset="0"/>
              </a:rPr>
              <a:t>her career </a:t>
            </a:r>
            <a:r>
              <a:rPr lang="en-US" sz="3900" b="1" dirty="0">
                <a:latin typeface="Garamond" panose="02020404030301010803" pitchFamily="18" charset="0"/>
                <a:ea typeface="Gadugi" panose="020B0502040204020203" pitchFamily="34" charset="0"/>
              </a:rPr>
              <a:t>as a Talent Acquisition Specialist. Alongside her corporate </a:t>
            </a:r>
            <a:r>
              <a:rPr lang="en-US" sz="3900" b="1" dirty="0" smtClean="0">
                <a:latin typeface="Garamond" panose="02020404030301010803" pitchFamily="18" charset="0"/>
                <a:ea typeface="Gadugi" panose="020B0502040204020203" pitchFamily="34" charset="0"/>
              </a:rPr>
              <a:t>endeavors, she </a:t>
            </a:r>
            <a:r>
              <a:rPr lang="en-US" sz="3900" b="1" dirty="0">
                <a:latin typeface="Garamond" panose="02020404030301010803" pitchFamily="18" charset="0"/>
                <a:ea typeface="Gadugi" panose="020B0502040204020203" pitchFamily="34" charset="0"/>
              </a:rPr>
              <a:t>is a dedicated trainee in the art of </a:t>
            </a:r>
            <a:r>
              <a:rPr lang="en-US" sz="3900" b="1" dirty="0" err="1">
                <a:latin typeface="Garamond" panose="02020404030301010803" pitchFamily="18" charset="0"/>
                <a:ea typeface="Gadugi" panose="020B0502040204020203" pitchFamily="34" charset="0"/>
              </a:rPr>
              <a:t>Odissi</a:t>
            </a:r>
            <a:r>
              <a:rPr lang="en-US" sz="3900" b="1" dirty="0">
                <a:latin typeface="Garamond" panose="02020404030301010803" pitchFamily="18" charset="0"/>
                <a:ea typeface="Gadugi" panose="020B0502040204020203" pitchFamily="34" charset="0"/>
              </a:rPr>
              <a:t> dance and a </a:t>
            </a:r>
            <a:r>
              <a:rPr lang="en-US" sz="3900" b="1" dirty="0" smtClean="0">
                <a:latin typeface="Garamond" panose="02020404030301010803" pitchFamily="18" charset="0"/>
                <a:ea typeface="Gadugi" panose="020B0502040204020203" pitchFamily="34" charset="0"/>
              </a:rPr>
              <a:t>committed practitioner </a:t>
            </a:r>
            <a:r>
              <a:rPr lang="en-US" sz="3900" b="1" dirty="0">
                <a:latin typeface="Garamond" panose="02020404030301010803" pitchFamily="18" charset="0"/>
                <a:ea typeface="Gadugi" panose="020B0502040204020203" pitchFamily="34" charset="0"/>
              </a:rPr>
              <a:t>of yoga. </a:t>
            </a:r>
            <a:r>
              <a:rPr lang="en-US" sz="3900" b="1" dirty="0" err="1" smtClean="0">
                <a:latin typeface="Garamond" panose="02020404030301010803" pitchFamily="18" charset="0"/>
                <a:ea typeface="Gadugi" panose="020B0502040204020203" pitchFamily="34" charset="0"/>
              </a:rPr>
              <a:t>Roogdhatri’s</a:t>
            </a:r>
            <a:r>
              <a:rPr lang="en-US" sz="3900" b="1" dirty="0" smtClean="0">
                <a:latin typeface="Garamond" panose="02020404030301010803" pitchFamily="18" charset="0"/>
                <a:ea typeface="Gadugi" panose="020B0502040204020203" pitchFamily="34" charset="0"/>
              </a:rPr>
              <a:t> </a:t>
            </a:r>
            <a:r>
              <a:rPr lang="en-US" sz="3900" b="1" dirty="0">
                <a:latin typeface="Garamond" panose="02020404030301010803" pitchFamily="18" charset="0"/>
                <a:ea typeface="Gadugi" panose="020B0502040204020203" pitchFamily="34" charset="0"/>
              </a:rPr>
              <a:t>commitment to both her professional </a:t>
            </a:r>
            <a:r>
              <a:rPr lang="en-US" sz="3900" b="1" dirty="0" smtClean="0">
                <a:latin typeface="Garamond" panose="02020404030301010803" pitchFamily="18" charset="0"/>
                <a:ea typeface="Gadugi" panose="020B0502040204020203" pitchFamily="34" charset="0"/>
              </a:rPr>
              <a:t>growth and </a:t>
            </a:r>
            <a:r>
              <a:rPr lang="en-US" sz="3900" b="1" dirty="0">
                <a:latin typeface="Garamond" panose="02020404030301010803" pitchFamily="18" charset="0"/>
                <a:ea typeface="Gadugi" panose="020B0502040204020203" pitchFamily="34" charset="0"/>
              </a:rPr>
              <a:t>artistic pursuits exemplifies her well-rounded and passionate approach </a:t>
            </a:r>
            <a:r>
              <a:rPr lang="en-US" sz="3900" b="1" dirty="0" smtClean="0">
                <a:latin typeface="Garamond" panose="02020404030301010803" pitchFamily="18" charset="0"/>
                <a:ea typeface="Gadugi" panose="020B0502040204020203" pitchFamily="34" charset="0"/>
              </a:rPr>
              <a:t>to life</a:t>
            </a:r>
            <a:r>
              <a:rPr lang="en-US" sz="3900" b="1" dirty="0">
                <a:latin typeface="Garamond" panose="02020404030301010803" pitchFamily="18" charset="0"/>
                <a:ea typeface="Gadugi" panose="020B0502040204020203" pitchFamily="34" charset="0"/>
              </a:rPr>
              <a:t>.</a:t>
            </a:r>
            <a:endParaRPr lang="en-US" sz="3900" b="1" spc="25" dirty="0">
              <a:latin typeface="Garamond" panose="02020404030301010803" pitchFamily="18" charset="0"/>
              <a:ea typeface="Gadugi" panose="020B0502040204020203" pitchFamily="34"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81</a:t>
            </a:fld>
            <a:endParaRPr lang="en-US"/>
          </a:p>
        </p:txBody>
      </p:sp>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12713334" y="4397564"/>
            <a:ext cx="6177915" cy="6513150"/>
          </a:xfrm>
          <a:prstGeom prst="rect">
            <a:avLst/>
          </a:prstGeom>
        </p:spPr>
      </p:pic>
    </p:spTree>
    <p:extLst>
      <p:ext uri="{BB962C8B-B14F-4D97-AF65-F5344CB8AC3E}">
        <p14:creationId xmlns:p14="http://schemas.microsoft.com/office/powerpoint/2010/main" val="151754454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267280"/>
          </a:xfrm>
          <a:prstGeom prst="rect">
            <a:avLst/>
          </a:prstGeom>
        </p:spPr>
        <p:txBody>
          <a:bodyPr vert="horz" wrap="square" lIns="0" tIns="1101810" rIns="0" bIns="0" rtlCol="0">
            <a:spAutoFit/>
          </a:bodyPr>
          <a:lstStyle/>
          <a:p>
            <a:pPr marL="307340" algn="ctr">
              <a:lnSpc>
                <a:spcPts val="8150"/>
              </a:lnSpc>
            </a:pPr>
            <a:r>
              <a:rPr lang="en-US" sz="6600" spc="-135" dirty="0" smtClean="0">
                <a:solidFill>
                  <a:schemeClr val="tx1"/>
                </a:solidFill>
              </a:rPr>
              <a:t>Dr. </a:t>
            </a:r>
            <a:r>
              <a:rPr lang="en-US" sz="6600" spc="-135" dirty="0" err="1" smtClean="0">
                <a:solidFill>
                  <a:schemeClr val="tx1"/>
                </a:solidFill>
              </a:rPr>
              <a:t>Priyadarshini</a:t>
            </a:r>
            <a:r>
              <a:rPr lang="en-US" sz="6600" spc="-135" dirty="0" smtClean="0">
                <a:solidFill>
                  <a:schemeClr val="tx1"/>
                </a:solidFill>
              </a:rPr>
              <a:t> </a:t>
            </a:r>
            <a:r>
              <a:rPr lang="en-US" sz="6600" spc="-135" dirty="0" err="1" smtClean="0">
                <a:solidFill>
                  <a:schemeClr val="tx1"/>
                </a:solidFill>
              </a:rPr>
              <a:t>Achary</a:t>
            </a:r>
            <a:r>
              <a:rPr lang="en-US" sz="6600" spc="-135" dirty="0" smtClean="0">
                <a:solidFill>
                  <a:schemeClr val="tx1"/>
                </a:solidFill>
              </a:rPr>
              <a:t>, Council Member  (Odisha)</a:t>
            </a:r>
            <a:r>
              <a:rPr lang="en-US" sz="6600" spc="-135" dirty="0" smtClean="0">
                <a:solidFill>
                  <a:schemeClr val="bg1"/>
                </a:solidFill>
              </a:rPr>
              <a:t/>
            </a:r>
            <a:br>
              <a:rPr lang="en-US" sz="6600" spc="-135" dirty="0" smtClean="0">
                <a:solidFill>
                  <a:schemeClr val="bg1"/>
                </a:solidFill>
              </a:rPr>
            </a:br>
            <a:r>
              <a:rPr sz="2950" b="0" spc="240" dirty="0" smtClean="0">
                <a:latin typeface="Myriad Pro"/>
                <a:cs typeface="Myriad Pro"/>
              </a:rPr>
              <a:t> </a:t>
            </a:r>
            <a:r>
              <a:rPr lang="en-US" sz="2950" spc="240" dirty="0" smtClean="0">
                <a:latin typeface="Myriad Pro"/>
                <a:cs typeface="Myriad Pro"/>
              </a:rPr>
              <a:t>State Council Member - Odisha </a:t>
            </a:r>
            <a:r>
              <a:rPr lang="en-US" sz="2950" spc="240" dirty="0">
                <a:latin typeface="Myriad Pro"/>
                <a:cs typeface="Myriad Pro"/>
              </a:rPr>
              <a:t>(YOUTH &amp; COMMUNITY EMPOWERMENT </a:t>
            </a:r>
            <a:r>
              <a:rPr lang="en-US" sz="2950" spc="55" dirty="0">
                <a:latin typeface="Myriad Pro"/>
                <a:cs typeface="Myriad Pro"/>
              </a:rPr>
              <a:t>C</a:t>
            </a:r>
            <a:r>
              <a:rPr lang="en-US" sz="2950" spc="114" dirty="0">
                <a:latin typeface="Myriad Pro"/>
                <a:cs typeface="Myriad Pro"/>
              </a:rPr>
              <a:t>OUNCIL)</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72668" y="5869316"/>
            <a:ext cx="11583668" cy="4893647"/>
          </a:xfrm>
          <a:prstGeom prst="rect">
            <a:avLst/>
          </a:prstGeom>
        </p:spPr>
        <p:txBody>
          <a:bodyPr vert="horz" wrap="square" lIns="0" tIns="0" rIns="0" bIns="0" rtlCol="0">
            <a:spAutoFit/>
          </a:bodyPr>
          <a:lstStyle/>
          <a:p>
            <a:pPr algn="just"/>
            <a:r>
              <a:rPr lang="en-US" sz="4500" b="1" spc="25" dirty="0" smtClean="0">
                <a:latin typeface="Garamond"/>
                <a:cs typeface="Garamond"/>
              </a:rPr>
              <a:t>BIO:-</a:t>
            </a:r>
            <a:r>
              <a:rPr lang="en-US" sz="3900" b="1" dirty="0">
                <a:latin typeface="Garamond" panose="02020404030301010803" pitchFamily="18" charset="0"/>
                <a:ea typeface="Gadugi" panose="020B0502040204020203" pitchFamily="34" charset="0"/>
              </a:rPr>
              <a:t> </a:t>
            </a:r>
            <a:r>
              <a:rPr lang="en-US" sz="3900" b="1" dirty="0" smtClean="0">
                <a:latin typeface="Garamond" panose="02020404030301010803" pitchFamily="18" charset="0"/>
                <a:ea typeface="Gadugi" panose="020B0502040204020203" pitchFamily="34" charset="0"/>
              </a:rPr>
              <a:t>Dr</a:t>
            </a:r>
            <a:r>
              <a:rPr lang="en-US" sz="3900" b="1" dirty="0">
                <a:latin typeface="Garamond" panose="02020404030301010803" pitchFamily="18" charset="0"/>
                <a:ea typeface="Gadugi" panose="020B0502040204020203" pitchFamily="34" charset="0"/>
              </a:rPr>
              <a:t>. </a:t>
            </a:r>
            <a:r>
              <a:rPr lang="en-US" sz="3900" b="1" dirty="0" err="1">
                <a:latin typeface="Garamond" panose="02020404030301010803" pitchFamily="18" charset="0"/>
                <a:ea typeface="Gadugi" panose="020B0502040204020203" pitchFamily="34" charset="0"/>
              </a:rPr>
              <a:t>Priyadarshini</a:t>
            </a:r>
            <a:r>
              <a:rPr lang="en-US" sz="3900" b="1" dirty="0">
                <a:latin typeface="Garamond" panose="02020404030301010803" pitchFamily="18" charset="0"/>
                <a:ea typeface="Gadugi" panose="020B0502040204020203" pitchFamily="34" charset="0"/>
              </a:rPr>
              <a:t> </a:t>
            </a:r>
            <a:r>
              <a:rPr lang="en-US" sz="3900" b="1" dirty="0" err="1">
                <a:latin typeface="Garamond" panose="02020404030301010803" pitchFamily="18" charset="0"/>
                <a:ea typeface="Gadugi" panose="020B0502040204020203" pitchFamily="34" charset="0"/>
              </a:rPr>
              <a:t>Achary</a:t>
            </a:r>
            <a:r>
              <a:rPr lang="en-US" sz="3900" b="1" dirty="0">
                <a:latin typeface="Garamond" panose="02020404030301010803" pitchFamily="18" charset="0"/>
                <a:ea typeface="Gadugi" panose="020B0502040204020203" pitchFamily="34" charset="0"/>
              </a:rPr>
              <a:t>, a dedicated medical professional, holds </a:t>
            </a:r>
            <a:r>
              <a:rPr lang="en-US" sz="3900" b="1" dirty="0" smtClean="0">
                <a:latin typeface="Garamond" panose="02020404030301010803" pitchFamily="18" charset="0"/>
                <a:ea typeface="Gadugi" panose="020B0502040204020203" pitchFamily="34" charset="0"/>
              </a:rPr>
              <a:t>an M.B.B.S </a:t>
            </a:r>
            <a:r>
              <a:rPr lang="en-US" sz="3900" b="1" dirty="0">
                <a:latin typeface="Garamond" panose="02020404030301010803" pitchFamily="18" charset="0"/>
                <a:ea typeface="Gadugi" panose="020B0502040204020203" pitchFamily="34" charset="0"/>
              </a:rPr>
              <a:t>degree and currently serves as a Medical Officer through OPSC </a:t>
            </a:r>
            <a:r>
              <a:rPr lang="en-US" sz="3900" b="1" dirty="0" smtClean="0">
                <a:latin typeface="Garamond" panose="02020404030301010803" pitchFamily="18" charset="0"/>
                <a:ea typeface="Gadugi" panose="020B0502040204020203" pitchFamily="34" charset="0"/>
              </a:rPr>
              <a:t>in </a:t>
            </a:r>
            <a:r>
              <a:rPr lang="en-US" sz="3900" b="1" dirty="0" err="1" smtClean="0">
                <a:latin typeface="Garamond" panose="02020404030301010803" pitchFamily="18" charset="0"/>
                <a:ea typeface="Gadugi" panose="020B0502040204020203" pitchFamily="34" charset="0"/>
              </a:rPr>
              <a:t>Krushnaprasad</a:t>
            </a:r>
            <a:r>
              <a:rPr lang="en-US" sz="3900" b="1" dirty="0">
                <a:latin typeface="Garamond" panose="02020404030301010803" pitchFamily="18" charset="0"/>
                <a:ea typeface="Gadugi" panose="020B0502040204020203" pitchFamily="34" charset="0"/>
              </a:rPr>
              <a:t>, </a:t>
            </a:r>
            <a:r>
              <a:rPr lang="en-US" sz="3900" b="1" dirty="0" err="1">
                <a:latin typeface="Garamond" panose="02020404030301010803" pitchFamily="18" charset="0"/>
                <a:ea typeface="Gadugi" panose="020B0502040204020203" pitchFamily="34" charset="0"/>
              </a:rPr>
              <a:t>Puri</a:t>
            </a:r>
            <a:r>
              <a:rPr lang="en-US" sz="3900" b="1" dirty="0">
                <a:latin typeface="Garamond" panose="02020404030301010803" pitchFamily="18" charset="0"/>
                <a:ea typeface="Gadugi" panose="020B0502040204020203" pitchFamily="34" charset="0"/>
              </a:rPr>
              <a:t>, Odisha. With her medical expertise, she plays a vital </a:t>
            </a:r>
            <a:r>
              <a:rPr lang="en-US" sz="3900" b="1" dirty="0" smtClean="0">
                <a:latin typeface="Garamond" panose="02020404030301010803" pitchFamily="18" charset="0"/>
                <a:ea typeface="Gadugi" panose="020B0502040204020203" pitchFamily="34" charset="0"/>
              </a:rPr>
              <a:t>role in </a:t>
            </a:r>
            <a:r>
              <a:rPr lang="en-US" sz="3900" b="1" dirty="0">
                <a:latin typeface="Garamond" panose="02020404030301010803" pitchFamily="18" charset="0"/>
                <a:ea typeface="Gadugi" panose="020B0502040204020203" pitchFamily="34" charset="0"/>
              </a:rPr>
              <a:t>ensuring the health and well-being of her community. Dr. </a:t>
            </a:r>
            <a:r>
              <a:rPr lang="en-US" sz="3900" b="1" dirty="0" err="1" smtClean="0">
                <a:latin typeface="Garamond" panose="02020404030301010803" pitchFamily="18" charset="0"/>
                <a:ea typeface="Gadugi" panose="020B0502040204020203" pitchFamily="34" charset="0"/>
              </a:rPr>
              <a:t>Priyadarshini’s</a:t>
            </a:r>
            <a:r>
              <a:rPr lang="en-US" sz="3900" b="1" dirty="0" smtClean="0">
                <a:latin typeface="Garamond" panose="02020404030301010803" pitchFamily="18" charset="0"/>
                <a:ea typeface="Gadugi" panose="020B0502040204020203" pitchFamily="34" charset="0"/>
              </a:rPr>
              <a:t> commitment </a:t>
            </a:r>
            <a:r>
              <a:rPr lang="en-US" sz="3900" b="1" dirty="0">
                <a:latin typeface="Garamond" panose="02020404030301010803" pitchFamily="18" charset="0"/>
                <a:ea typeface="Gadugi" panose="020B0502040204020203" pitchFamily="34" charset="0"/>
              </a:rPr>
              <a:t>to healthcare exemplifies her dedication to serving the people </a:t>
            </a:r>
            <a:r>
              <a:rPr lang="en-US" sz="3900" b="1" dirty="0" smtClean="0">
                <a:latin typeface="Garamond" panose="02020404030301010803" pitchFamily="18" charset="0"/>
                <a:ea typeface="Gadugi" panose="020B0502040204020203" pitchFamily="34" charset="0"/>
              </a:rPr>
              <a:t>of Odisha</a:t>
            </a:r>
            <a:r>
              <a:rPr lang="en-US" sz="3900" b="1" dirty="0">
                <a:latin typeface="Garamond" panose="02020404030301010803" pitchFamily="18" charset="0"/>
                <a:ea typeface="Gadugi" panose="020B0502040204020203" pitchFamily="34" charset="0"/>
              </a:rPr>
              <a:t>.</a:t>
            </a:r>
            <a:endParaRPr lang="en-US" sz="3900" b="1" spc="25" dirty="0">
              <a:latin typeface="Garamond" panose="02020404030301010803" pitchFamily="18" charset="0"/>
              <a:ea typeface="Gadugi" panose="020B0502040204020203" pitchFamily="34"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82</a:t>
            </a:fld>
            <a:endParaRPr lang="en-US"/>
          </a:p>
        </p:txBody>
      </p:sp>
      <p:pic>
        <p:nvPicPr>
          <p:cNvPr id="17" name="Picture 16"/>
          <p:cNvPicPr/>
          <p:nvPr/>
        </p:nvPicPr>
        <p:blipFill>
          <a:blip r:embed="rId4" cstate="print">
            <a:extLst>
              <a:ext uri="{28A0092B-C50C-407E-A947-70E740481C1C}">
                <a14:useLocalDpi xmlns:a14="http://schemas.microsoft.com/office/drawing/2010/main" val="0"/>
              </a:ext>
            </a:extLst>
          </a:blip>
          <a:stretch>
            <a:fillRect/>
          </a:stretch>
        </p:blipFill>
        <p:spPr>
          <a:xfrm>
            <a:off x="12714604" y="4397564"/>
            <a:ext cx="6112510" cy="6513149"/>
          </a:xfrm>
          <a:prstGeom prst="rect">
            <a:avLst/>
          </a:prstGeom>
        </p:spPr>
      </p:pic>
    </p:spTree>
    <p:extLst>
      <p:ext uri="{BB962C8B-B14F-4D97-AF65-F5344CB8AC3E}">
        <p14:creationId xmlns:p14="http://schemas.microsoft.com/office/powerpoint/2010/main" val="220171218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267280"/>
          </a:xfrm>
          <a:prstGeom prst="rect">
            <a:avLst/>
          </a:prstGeom>
        </p:spPr>
        <p:txBody>
          <a:bodyPr vert="horz" wrap="square" lIns="0" tIns="1101810" rIns="0" bIns="0" rtlCol="0">
            <a:spAutoFit/>
          </a:bodyPr>
          <a:lstStyle/>
          <a:p>
            <a:pPr marL="307340" algn="ctr">
              <a:lnSpc>
                <a:spcPts val="8150"/>
              </a:lnSpc>
            </a:pPr>
            <a:r>
              <a:rPr lang="en-US" sz="6600" spc="-135" dirty="0" err="1" smtClean="0">
                <a:solidFill>
                  <a:schemeClr val="tx1"/>
                </a:solidFill>
              </a:rPr>
              <a:t>Chinmayee</a:t>
            </a:r>
            <a:r>
              <a:rPr lang="en-US" sz="6600" spc="-135" dirty="0" smtClean="0">
                <a:solidFill>
                  <a:schemeClr val="tx1"/>
                </a:solidFill>
              </a:rPr>
              <a:t> Pradhan, Council Member  (Odisha)</a:t>
            </a:r>
            <a:r>
              <a:rPr lang="en-US" sz="6600" spc="-135" dirty="0" smtClean="0">
                <a:solidFill>
                  <a:schemeClr val="bg1"/>
                </a:solidFill>
              </a:rPr>
              <a:t/>
            </a:r>
            <a:br>
              <a:rPr lang="en-US" sz="6600" spc="-135" dirty="0" smtClean="0">
                <a:solidFill>
                  <a:schemeClr val="bg1"/>
                </a:solidFill>
              </a:rPr>
            </a:br>
            <a:r>
              <a:rPr sz="2950" b="0" spc="240" dirty="0" smtClean="0">
                <a:latin typeface="Myriad Pro"/>
                <a:cs typeface="Myriad Pro"/>
              </a:rPr>
              <a:t> </a:t>
            </a:r>
            <a:r>
              <a:rPr lang="en-US" sz="2950" spc="240" dirty="0" smtClean="0">
                <a:latin typeface="Myriad Pro"/>
                <a:cs typeface="Myriad Pro"/>
              </a:rPr>
              <a:t>State Council Member - Odisha </a:t>
            </a:r>
            <a:r>
              <a:rPr lang="en-US" sz="2950" spc="240" dirty="0">
                <a:latin typeface="Myriad Pro"/>
                <a:cs typeface="Myriad Pro"/>
              </a:rPr>
              <a:t>(YOUTH &amp; COMMUNITY EMPOWERMENT </a:t>
            </a:r>
            <a:r>
              <a:rPr lang="en-US" sz="2950" spc="55" dirty="0">
                <a:latin typeface="Myriad Pro"/>
                <a:cs typeface="Myriad Pro"/>
              </a:rPr>
              <a:t>C</a:t>
            </a:r>
            <a:r>
              <a:rPr lang="en-US" sz="2950" spc="114" dirty="0">
                <a:latin typeface="Myriad Pro"/>
                <a:cs typeface="Myriad Pro"/>
              </a:rPr>
              <a:t>OUNCIL)</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72668" y="5869316"/>
            <a:ext cx="11583668" cy="4893647"/>
          </a:xfrm>
          <a:prstGeom prst="rect">
            <a:avLst/>
          </a:prstGeom>
        </p:spPr>
        <p:txBody>
          <a:bodyPr vert="horz" wrap="square" lIns="0" tIns="0" rIns="0" bIns="0" rtlCol="0">
            <a:spAutoFit/>
          </a:bodyPr>
          <a:lstStyle/>
          <a:p>
            <a:pPr algn="just"/>
            <a:r>
              <a:rPr lang="en-US" sz="4500" b="1" spc="25" dirty="0" smtClean="0">
                <a:latin typeface="Garamond"/>
                <a:cs typeface="Garamond"/>
              </a:rPr>
              <a:t>BIO:- </a:t>
            </a:r>
            <a:r>
              <a:rPr lang="en-US" sz="3900" b="1" dirty="0" smtClean="0">
                <a:latin typeface="Garamond" panose="02020404030301010803" pitchFamily="18" charset="0"/>
                <a:ea typeface="Gadugi" panose="020B0502040204020203" pitchFamily="34" charset="0"/>
              </a:rPr>
              <a:t>Ms</a:t>
            </a:r>
            <a:r>
              <a:rPr lang="en-US" sz="3900" b="1" dirty="0">
                <a:latin typeface="Garamond" panose="02020404030301010803" pitchFamily="18" charset="0"/>
                <a:ea typeface="Gadugi" panose="020B0502040204020203" pitchFamily="34" charset="0"/>
              </a:rPr>
              <a:t>. </a:t>
            </a:r>
            <a:r>
              <a:rPr lang="en-US" sz="3900" b="1" dirty="0" err="1">
                <a:latin typeface="Garamond" panose="02020404030301010803" pitchFamily="18" charset="0"/>
                <a:ea typeface="Gadugi" panose="020B0502040204020203" pitchFamily="34" charset="0"/>
              </a:rPr>
              <a:t>Chinmayee</a:t>
            </a:r>
            <a:r>
              <a:rPr lang="en-US" sz="3900" b="1" dirty="0">
                <a:latin typeface="Garamond" panose="02020404030301010803" pitchFamily="18" charset="0"/>
                <a:ea typeface="Gadugi" panose="020B0502040204020203" pitchFamily="34" charset="0"/>
              </a:rPr>
              <a:t> Pradhan is a brilliant and meritorious student </a:t>
            </a:r>
            <a:r>
              <a:rPr lang="en-US" sz="3900" b="1" dirty="0" smtClean="0">
                <a:latin typeface="Garamond" panose="02020404030301010803" pitchFamily="18" charset="0"/>
                <a:ea typeface="Gadugi" panose="020B0502040204020203" pitchFamily="34" charset="0"/>
              </a:rPr>
              <a:t>pursuing her </a:t>
            </a:r>
            <a:r>
              <a:rPr lang="en-US" sz="3900" b="1" dirty="0">
                <a:latin typeface="Garamond" panose="02020404030301010803" pitchFamily="18" charset="0"/>
                <a:ea typeface="Gadugi" panose="020B0502040204020203" pitchFamily="34" charset="0"/>
              </a:rPr>
              <a:t>dream of becoming a doctor through MBBS at MKCG Medical College </a:t>
            </a:r>
            <a:r>
              <a:rPr lang="en-US" sz="3900" b="1" dirty="0" smtClean="0">
                <a:latin typeface="Garamond" panose="02020404030301010803" pitchFamily="18" charset="0"/>
                <a:ea typeface="Gadugi" panose="020B0502040204020203" pitchFamily="34" charset="0"/>
              </a:rPr>
              <a:t>and Hospital </a:t>
            </a:r>
            <a:r>
              <a:rPr lang="en-US" sz="3900" b="1" dirty="0">
                <a:latin typeface="Garamond" panose="02020404030301010803" pitchFamily="18" charset="0"/>
                <a:ea typeface="Gadugi" panose="020B0502040204020203" pitchFamily="34" charset="0"/>
              </a:rPr>
              <a:t>in Berhampur, Odisha. Her dedication to academics and passion </a:t>
            </a:r>
            <a:r>
              <a:rPr lang="en-US" sz="3900" b="1" dirty="0" smtClean="0">
                <a:latin typeface="Garamond" panose="02020404030301010803" pitchFamily="18" charset="0"/>
                <a:ea typeface="Gadugi" panose="020B0502040204020203" pitchFamily="34" charset="0"/>
              </a:rPr>
              <a:t>for medicine </a:t>
            </a:r>
            <a:r>
              <a:rPr lang="en-US" sz="3900" b="1" dirty="0">
                <a:latin typeface="Garamond" panose="02020404030301010803" pitchFamily="18" charset="0"/>
                <a:ea typeface="Gadugi" panose="020B0502040204020203" pitchFamily="34" charset="0"/>
              </a:rPr>
              <a:t>exemplify her commitment to the field of healthcare. </a:t>
            </a:r>
            <a:r>
              <a:rPr lang="en-US" sz="3900" b="1" dirty="0" err="1" smtClean="0">
                <a:latin typeface="Garamond" panose="02020404030301010803" pitchFamily="18" charset="0"/>
                <a:ea typeface="Gadugi" panose="020B0502040204020203" pitchFamily="34" charset="0"/>
              </a:rPr>
              <a:t>Chinmayee’s</a:t>
            </a:r>
            <a:r>
              <a:rPr lang="en-US" sz="3900" b="1" dirty="0" smtClean="0">
                <a:latin typeface="Garamond" panose="02020404030301010803" pitchFamily="18" charset="0"/>
                <a:ea typeface="Gadugi" panose="020B0502040204020203" pitchFamily="34" charset="0"/>
              </a:rPr>
              <a:t> journey </a:t>
            </a:r>
            <a:r>
              <a:rPr lang="en-US" sz="3900" b="1" dirty="0">
                <a:latin typeface="Garamond" panose="02020404030301010803" pitchFamily="18" charset="0"/>
                <a:ea typeface="Gadugi" panose="020B0502040204020203" pitchFamily="34" charset="0"/>
              </a:rPr>
              <a:t>is an inspiration to aspiring medical professionals.</a:t>
            </a:r>
            <a:endParaRPr lang="en-US" sz="3900" b="1" spc="25" dirty="0">
              <a:latin typeface="Garamond" panose="02020404030301010803" pitchFamily="18" charset="0"/>
              <a:ea typeface="Gadugi" panose="020B0502040204020203" pitchFamily="34"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83</a:t>
            </a:fld>
            <a:endParaRPr lang="en-US"/>
          </a:p>
        </p:txBody>
      </p:sp>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12706985" y="4406741"/>
            <a:ext cx="6184264" cy="6576724"/>
          </a:xfrm>
          <a:prstGeom prst="rect">
            <a:avLst/>
          </a:prstGeom>
        </p:spPr>
      </p:pic>
    </p:spTree>
    <p:extLst>
      <p:ext uri="{BB962C8B-B14F-4D97-AF65-F5344CB8AC3E}">
        <p14:creationId xmlns:p14="http://schemas.microsoft.com/office/powerpoint/2010/main" val="214619394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267280"/>
          </a:xfrm>
          <a:prstGeom prst="rect">
            <a:avLst/>
          </a:prstGeom>
        </p:spPr>
        <p:txBody>
          <a:bodyPr vert="horz" wrap="square" lIns="0" tIns="1101810" rIns="0" bIns="0" rtlCol="0">
            <a:spAutoFit/>
          </a:bodyPr>
          <a:lstStyle/>
          <a:p>
            <a:pPr marL="307340" algn="ctr">
              <a:lnSpc>
                <a:spcPts val="8150"/>
              </a:lnSpc>
            </a:pPr>
            <a:r>
              <a:rPr lang="en-US" sz="6200" spc="-135" dirty="0" smtClean="0">
                <a:solidFill>
                  <a:schemeClr val="tx1"/>
                </a:solidFill>
              </a:rPr>
              <a:t>Dr. </a:t>
            </a:r>
            <a:r>
              <a:rPr lang="en-US" sz="6200" spc="-135" dirty="0" err="1" smtClean="0">
                <a:solidFill>
                  <a:schemeClr val="tx1"/>
                </a:solidFill>
              </a:rPr>
              <a:t>Jyotirmayee</a:t>
            </a:r>
            <a:r>
              <a:rPr lang="en-US" sz="6200" spc="-135" dirty="0" smtClean="0">
                <a:solidFill>
                  <a:schemeClr val="tx1"/>
                </a:solidFill>
              </a:rPr>
              <a:t> Pradhan, Council Member  (Odisha)</a:t>
            </a:r>
            <a:r>
              <a:rPr lang="en-US" sz="6200" spc="-135" dirty="0" smtClean="0">
                <a:solidFill>
                  <a:schemeClr val="bg1"/>
                </a:solidFill>
              </a:rPr>
              <a:t/>
            </a:r>
            <a:br>
              <a:rPr lang="en-US" sz="6200" spc="-135" dirty="0" smtClean="0">
                <a:solidFill>
                  <a:schemeClr val="bg1"/>
                </a:solidFill>
              </a:rPr>
            </a:br>
            <a:r>
              <a:rPr sz="2950" b="0" spc="240" dirty="0" smtClean="0">
                <a:latin typeface="Myriad Pro"/>
                <a:cs typeface="Myriad Pro"/>
              </a:rPr>
              <a:t> </a:t>
            </a:r>
            <a:r>
              <a:rPr lang="en-US" sz="2950" spc="240" dirty="0" smtClean="0">
                <a:latin typeface="Myriad Pro"/>
                <a:cs typeface="Myriad Pro"/>
              </a:rPr>
              <a:t>State Council Member - Odisha </a:t>
            </a:r>
            <a:r>
              <a:rPr lang="en-US" sz="2950" spc="240" dirty="0">
                <a:latin typeface="Myriad Pro"/>
                <a:cs typeface="Myriad Pro"/>
              </a:rPr>
              <a:t>(YOUTH &amp; COMMUNITY EMPOWERMENT </a:t>
            </a:r>
            <a:r>
              <a:rPr lang="en-US" sz="2950" spc="55" dirty="0">
                <a:latin typeface="Myriad Pro"/>
                <a:cs typeface="Myriad Pro"/>
              </a:rPr>
              <a:t>C</a:t>
            </a:r>
            <a:r>
              <a:rPr lang="en-US" sz="2950" spc="114" dirty="0">
                <a:latin typeface="Myriad Pro"/>
                <a:cs typeface="Myriad Pro"/>
              </a:rPr>
              <a:t>OUNCIL)</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828358" y="6188373"/>
            <a:ext cx="11583668" cy="4293483"/>
          </a:xfrm>
          <a:prstGeom prst="rect">
            <a:avLst/>
          </a:prstGeom>
        </p:spPr>
        <p:txBody>
          <a:bodyPr vert="horz" wrap="square" lIns="0" tIns="0" rIns="0" bIns="0" rtlCol="0">
            <a:spAutoFit/>
          </a:bodyPr>
          <a:lstStyle/>
          <a:p>
            <a:pPr algn="just"/>
            <a:r>
              <a:rPr lang="en-US" sz="4500" b="1" spc="25" dirty="0" smtClean="0">
                <a:latin typeface="Garamond"/>
                <a:cs typeface="Garamond"/>
              </a:rPr>
              <a:t>BIO:- Dr. </a:t>
            </a:r>
            <a:r>
              <a:rPr lang="en-US" sz="3900" b="1" dirty="0" err="1" smtClean="0">
                <a:latin typeface="Garamond" panose="02020404030301010803" pitchFamily="18" charset="0"/>
                <a:ea typeface="Gadugi" panose="020B0502040204020203" pitchFamily="34" charset="0"/>
              </a:rPr>
              <a:t>Jyotirmayee</a:t>
            </a:r>
            <a:r>
              <a:rPr lang="en-US" sz="3900" b="1" dirty="0" smtClean="0">
                <a:latin typeface="Garamond" panose="02020404030301010803" pitchFamily="18" charset="0"/>
                <a:ea typeface="Gadugi" panose="020B0502040204020203" pitchFamily="34" charset="0"/>
              </a:rPr>
              <a:t> </a:t>
            </a:r>
            <a:r>
              <a:rPr lang="en-US" sz="3900" b="1" dirty="0">
                <a:latin typeface="Garamond" panose="02020404030301010803" pitchFamily="18" charset="0"/>
                <a:ea typeface="Gadugi" panose="020B0502040204020203" pitchFamily="34" charset="0"/>
              </a:rPr>
              <a:t>Pradhan is a skilled clinical researcher, contributing </a:t>
            </a:r>
            <a:r>
              <a:rPr lang="en-US" sz="3900" b="1" dirty="0" smtClean="0">
                <a:latin typeface="Garamond" panose="02020404030301010803" pitchFamily="18" charset="0"/>
                <a:ea typeface="Gadugi" panose="020B0502040204020203" pitchFamily="34" charset="0"/>
              </a:rPr>
              <a:t>her expertise </a:t>
            </a:r>
            <a:r>
              <a:rPr lang="en-US" sz="3900" b="1" dirty="0">
                <a:latin typeface="Garamond" panose="02020404030301010803" pitchFamily="18" charset="0"/>
                <a:ea typeface="Gadugi" panose="020B0502040204020203" pitchFamily="34" charset="0"/>
              </a:rPr>
              <a:t>to the prestigious AIIMS (All India Institute of Medical Sciences). </a:t>
            </a:r>
            <a:r>
              <a:rPr lang="en-US" sz="3900" b="1" dirty="0" smtClean="0">
                <a:latin typeface="Garamond" panose="02020404030301010803" pitchFamily="18" charset="0"/>
                <a:ea typeface="Gadugi" panose="020B0502040204020203" pitchFamily="34" charset="0"/>
              </a:rPr>
              <a:t>Her work </a:t>
            </a:r>
            <a:r>
              <a:rPr lang="en-US" sz="3900" b="1" dirty="0">
                <a:latin typeface="Garamond" panose="02020404030301010803" pitchFamily="18" charset="0"/>
                <a:ea typeface="Gadugi" panose="020B0502040204020203" pitchFamily="34" charset="0"/>
              </a:rPr>
              <a:t>in medical research reflects her dedication to advancing </a:t>
            </a:r>
            <a:r>
              <a:rPr lang="en-US" sz="3900" b="1" dirty="0" smtClean="0">
                <a:latin typeface="Garamond" panose="02020404030301010803" pitchFamily="18" charset="0"/>
                <a:ea typeface="Gadugi" panose="020B0502040204020203" pitchFamily="34" charset="0"/>
              </a:rPr>
              <a:t>healthcare. </a:t>
            </a:r>
            <a:r>
              <a:rPr lang="en-US" sz="3900" b="1" dirty="0" err="1" smtClean="0">
                <a:latin typeface="Garamond" panose="02020404030301010803" pitchFamily="18" charset="0"/>
                <a:ea typeface="Gadugi" panose="020B0502040204020203" pitchFamily="34" charset="0"/>
              </a:rPr>
              <a:t>Jyotirmayee’s</a:t>
            </a:r>
            <a:r>
              <a:rPr lang="en-US" sz="3900" b="1" dirty="0" smtClean="0">
                <a:latin typeface="Garamond" panose="02020404030301010803" pitchFamily="18" charset="0"/>
                <a:ea typeface="Gadugi" panose="020B0502040204020203" pitchFamily="34" charset="0"/>
              </a:rPr>
              <a:t> </a:t>
            </a:r>
            <a:r>
              <a:rPr lang="en-US" sz="3900" b="1" dirty="0">
                <a:latin typeface="Garamond" panose="02020404030301010803" pitchFamily="18" charset="0"/>
                <a:ea typeface="Gadugi" panose="020B0502040204020203" pitchFamily="34" charset="0"/>
              </a:rPr>
              <a:t>commitment to cutting-edge research plays a pivotal role </a:t>
            </a:r>
            <a:r>
              <a:rPr lang="en-US" sz="3900" b="1" dirty="0" smtClean="0">
                <a:latin typeface="Garamond" panose="02020404030301010803" pitchFamily="18" charset="0"/>
                <a:ea typeface="Gadugi" panose="020B0502040204020203" pitchFamily="34" charset="0"/>
              </a:rPr>
              <a:t>in improving </a:t>
            </a:r>
            <a:r>
              <a:rPr lang="en-US" sz="3900" b="1" dirty="0">
                <a:latin typeface="Garamond" panose="02020404030301010803" pitchFamily="18" charset="0"/>
                <a:ea typeface="Gadugi" panose="020B0502040204020203" pitchFamily="34" charset="0"/>
              </a:rPr>
              <a:t>healthcare outcomes.</a:t>
            </a:r>
            <a:endParaRPr lang="en-US" sz="3900" b="1" spc="25" dirty="0">
              <a:latin typeface="Garamond" panose="02020404030301010803" pitchFamily="18" charset="0"/>
              <a:ea typeface="Gadugi" panose="020B0502040204020203" pitchFamily="34"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84</a:t>
            </a:fld>
            <a:endParaRPr lang="en-US"/>
          </a:p>
        </p:txBody>
      </p:sp>
      <p:pic>
        <p:nvPicPr>
          <p:cNvPr id="17" name="Picture 16"/>
          <p:cNvPicPr/>
          <p:nvPr/>
        </p:nvPicPr>
        <p:blipFill>
          <a:blip r:embed="rId4" cstate="print">
            <a:extLst>
              <a:ext uri="{28A0092B-C50C-407E-A947-70E740481C1C}">
                <a14:useLocalDpi xmlns:a14="http://schemas.microsoft.com/office/drawing/2010/main" val="0"/>
              </a:ext>
            </a:extLst>
          </a:blip>
          <a:stretch>
            <a:fillRect/>
          </a:stretch>
        </p:blipFill>
        <p:spPr>
          <a:xfrm>
            <a:off x="12632690" y="4397564"/>
            <a:ext cx="6258559" cy="6585901"/>
          </a:xfrm>
          <a:prstGeom prst="rect">
            <a:avLst/>
          </a:prstGeom>
        </p:spPr>
      </p:pic>
    </p:spTree>
    <p:extLst>
      <p:ext uri="{BB962C8B-B14F-4D97-AF65-F5344CB8AC3E}">
        <p14:creationId xmlns:p14="http://schemas.microsoft.com/office/powerpoint/2010/main" val="224078051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267280"/>
          </a:xfrm>
          <a:prstGeom prst="rect">
            <a:avLst/>
          </a:prstGeom>
        </p:spPr>
        <p:txBody>
          <a:bodyPr vert="horz" wrap="square" lIns="0" tIns="1101810" rIns="0" bIns="0" rtlCol="0">
            <a:spAutoFit/>
          </a:bodyPr>
          <a:lstStyle/>
          <a:p>
            <a:pPr marL="307340" algn="ctr">
              <a:lnSpc>
                <a:spcPts val="8150"/>
              </a:lnSpc>
            </a:pPr>
            <a:r>
              <a:rPr lang="en-US" sz="6200" spc="-135" dirty="0" err="1" smtClean="0">
                <a:solidFill>
                  <a:schemeClr val="tx1"/>
                </a:solidFill>
              </a:rPr>
              <a:t>Deepika</a:t>
            </a:r>
            <a:r>
              <a:rPr lang="en-US" sz="6200" spc="-135" dirty="0" smtClean="0">
                <a:solidFill>
                  <a:schemeClr val="tx1"/>
                </a:solidFill>
              </a:rPr>
              <a:t> </a:t>
            </a:r>
            <a:r>
              <a:rPr lang="en-US" sz="6200" spc="-135" dirty="0" err="1" smtClean="0">
                <a:solidFill>
                  <a:schemeClr val="tx1"/>
                </a:solidFill>
              </a:rPr>
              <a:t>Padhi</a:t>
            </a:r>
            <a:r>
              <a:rPr lang="en-US" sz="6200" spc="-135" dirty="0" smtClean="0">
                <a:solidFill>
                  <a:schemeClr val="tx1"/>
                </a:solidFill>
              </a:rPr>
              <a:t>, Council Member  (Odisha)</a:t>
            </a:r>
            <a:r>
              <a:rPr lang="en-US" sz="6200" spc="-135" dirty="0" smtClean="0">
                <a:solidFill>
                  <a:schemeClr val="bg1"/>
                </a:solidFill>
              </a:rPr>
              <a:t/>
            </a:r>
            <a:br>
              <a:rPr lang="en-US" sz="6200" spc="-135" dirty="0" smtClean="0">
                <a:solidFill>
                  <a:schemeClr val="bg1"/>
                </a:solidFill>
              </a:rPr>
            </a:br>
            <a:r>
              <a:rPr sz="2950" b="0" spc="240" dirty="0" smtClean="0">
                <a:latin typeface="Myriad Pro"/>
                <a:cs typeface="Myriad Pro"/>
              </a:rPr>
              <a:t> </a:t>
            </a:r>
            <a:r>
              <a:rPr lang="en-US" sz="2950" spc="240" dirty="0" smtClean="0">
                <a:latin typeface="Myriad Pro"/>
                <a:cs typeface="Myriad Pro"/>
              </a:rPr>
              <a:t>State Council Member - Odisha </a:t>
            </a:r>
            <a:r>
              <a:rPr lang="en-US" sz="2950" spc="240" dirty="0">
                <a:latin typeface="Myriad Pro"/>
                <a:cs typeface="Myriad Pro"/>
              </a:rPr>
              <a:t>(YOUTH &amp; COMMUNITY EMPOWERMENT </a:t>
            </a:r>
            <a:r>
              <a:rPr lang="en-US" sz="2950" spc="55" dirty="0">
                <a:latin typeface="Myriad Pro"/>
                <a:cs typeface="Myriad Pro"/>
              </a:rPr>
              <a:t>C</a:t>
            </a:r>
            <a:r>
              <a:rPr lang="en-US" sz="2950" spc="114" dirty="0">
                <a:latin typeface="Myriad Pro"/>
                <a:cs typeface="Myriad Pro"/>
              </a:rPr>
              <a:t>OUNCIL)</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91354" y="5218877"/>
            <a:ext cx="11583668" cy="6232475"/>
          </a:xfrm>
          <a:prstGeom prst="rect">
            <a:avLst/>
          </a:prstGeom>
        </p:spPr>
        <p:txBody>
          <a:bodyPr vert="horz" wrap="square" lIns="0" tIns="0" rIns="0" bIns="0" rtlCol="0">
            <a:spAutoFit/>
          </a:bodyPr>
          <a:lstStyle/>
          <a:p>
            <a:pPr algn="just"/>
            <a:r>
              <a:rPr lang="en-US" sz="4500" b="1" spc="25" dirty="0" smtClean="0">
                <a:latin typeface="Garamond"/>
                <a:cs typeface="Garamond"/>
              </a:rPr>
              <a:t>BIO:- </a:t>
            </a:r>
            <a:r>
              <a:rPr lang="en-US" sz="4400" b="1" spc="25" dirty="0" err="1" smtClean="0">
                <a:latin typeface="Garamond"/>
                <a:cs typeface="Garamond"/>
              </a:rPr>
              <a:t>Deepika</a:t>
            </a:r>
            <a:r>
              <a:rPr lang="en-US" sz="4400" b="1" spc="25" dirty="0" smtClean="0">
                <a:latin typeface="Garamond"/>
                <a:cs typeface="Garamond"/>
              </a:rPr>
              <a:t> </a:t>
            </a:r>
            <a:r>
              <a:rPr lang="en-US" sz="4400" b="1" spc="25" dirty="0" err="1">
                <a:latin typeface="Garamond"/>
                <a:cs typeface="Garamond"/>
              </a:rPr>
              <a:t>Padhi</a:t>
            </a:r>
            <a:r>
              <a:rPr lang="en-US" sz="4400" b="1" spc="25" dirty="0">
                <a:latin typeface="Garamond"/>
                <a:cs typeface="Garamond"/>
              </a:rPr>
              <a:t> is a budding entrepreneur with a passion for </a:t>
            </a:r>
            <a:r>
              <a:rPr lang="en-US" sz="4400" b="1" spc="25" dirty="0" smtClean="0">
                <a:latin typeface="Garamond"/>
                <a:cs typeface="Garamond"/>
              </a:rPr>
              <a:t>fashion. She </a:t>
            </a:r>
            <a:r>
              <a:rPr lang="en-US" sz="4400" b="1" spc="25" dirty="0">
                <a:latin typeface="Garamond"/>
                <a:cs typeface="Garamond"/>
              </a:rPr>
              <a:t>is embarking on a journey to start her small business specializing </a:t>
            </a:r>
            <a:r>
              <a:rPr lang="en-US" sz="4400" b="1" spc="25" dirty="0" smtClean="0">
                <a:latin typeface="Garamond"/>
                <a:cs typeface="Garamond"/>
              </a:rPr>
              <a:t>in clothing </a:t>
            </a:r>
            <a:r>
              <a:rPr lang="en-US" sz="4400" b="1" spc="25" dirty="0">
                <a:latin typeface="Garamond"/>
                <a:cs typeface="Garamond"/>
              </a:rPr>
              <a:t>and </a:t>
            </a:r>
            <a:r>
              <a:rPr lang="en-US" sz="4400" b="1" spc="25" dirty="0" err="1">
                <a:latin typeface="Garamond"/>
                <a:cs typeface="Garamond"/>
              </a:rPr>
              <a:t>sarees</a:t>
            </a:r>
            <a:r>
              <a:rPr lang="en-US" sz="4400" b="1" spc="25" dirty="0">
                <a:latin typeface="Garamond"/>
                <a:cs typeface="Garamond"/>
              </a:rPr>
              <a:t>. </a:t>
            </a:r>
            <a:r>
              <a:rPr lang="en-US" sz="4400" b="1" spc="25" dirty="0" err="1" smtClean="0">
                <a:latin typeface="Garamond"/>
                <a:cs typeface="Garamond"/>
              </a:rPr>
              <a:t>Deepika’s</a:t>
            </a:r>
            <a:r>
              <a:rPr lang="en-US" sz="4400" b="1" spc="25" dirty="0" smtClean="0">
                <a:latin typeface="Garamond"/>
                <a:cs typeface="Garamond"/>
              </a:rPr>
              <a:t> </a:t>
            </a:r>
            <a:r>
              <a:rPr lang="en-US" sz="4400" b="1" spc="25" dirty="0">
                <a:latin typeface="Garamond"/>
                <a:cs typeface="Garamond"/>
              </a:rPr>
              <a:t>entrepreneurial spirit and love for fashion </a:t>
            </a:r>
            <a:r>
              <a:rPr lang="en-US" sz="4400" b="1" spc="25" dirty="0" smtClean="0">
                <a:latin typeface="Garamond"/>
                <a:cs typeface="Garamond"/>
              </a:rPr>
              <a:t>are driving </a:t>
            </a:r>
            <a:r>
              <a:rPr lang="en-US" sz="4400" b="1" spc="25" dirty="0">
                <a:latin typeface="Garamond"/>
                <a:cs typeface="Garamond"/>
              </a:rPr>
              <a:t>her to create a unique and stylish offering for her customers, </a:t>
            </a:r>
            <a:r>
              <a:rPr lang="en-US" sz="4400" b="1" spc="25" dirty="0" smtClean="0">
                <a:latin typeface="Garamond"/>
                <a:cs typeface="Garamond"/>
              </a:rPr>
              <a:t>showcasing her </a:t>
            </a:r>
            <a:r>
              <a:rPr lang="en-US" sz="4400" b="1" spc="25" dirty="0">
                <a:latin typeface="Garamond"/>
                <a:cs typeface="Garamond"/>
              </a:rPr>
              <a:t>determination and creativity in the world of retail</a:t>
            </a:r>
            <a:r>
              <a:rPr lang="en-US" sz="4400" b="1" spc="25" dirty="0" smtClean="0">
                <a:latin typeface="Garamond"/>
                <a:cs typeface="Garamond"/>
              </a:rPr>
              <a:t>.</a:t>
            </a:r>
            <a:endParaRPr lang="en-US" sz="4400" b="1" spc="25" dirty="0">
              <a:latin typeface="Garamond" panose="02020404030301010803" pitchFamily="18" charset="0"/>
              <a:ea typeface="Gadugi" panose="020B0502040204020203" pitchFamily="34"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85</a:t>
            </a:fld>
            <a:endParaRPr lang="en-US"/>
          </a:p>
        </p:txBody>
      </p:sp>
      <p:pic>
        <p:nvPicPr>
          <p:cNvPr id="14" name="Picture 13"/>
          <p:cNvPicPr/>
          <p:nvPr/>
        </p:nvPicPr>
        <p:blipFill>
          <a:blip r:embed="rId4">
            <a:extLst>
              <a:ext uri="{28A0092B-C50C-407E-A947-70E740481C1C}">
                <a14:useLocalDpi xmlns:a14="http://schemas.microsoft.com/office/drawing/2010/main" val="0"/>
              </a:ext>
            </a:extLst>
          </a:blip>
          <a:stretch>
            <a:fillRect/>
          </a:stretch>
        </p:blipFill>
        <p:spPr>
          <a:xfrm>
            <a:off x="12713333" y="4414990"/>
            <a:ext cx="6177915" cy="6495724"/>
          </a:xfrm>
          <a:prstGeom prst="rect">
            <a:avLst/>
          </a:prstGeom>
        </p:spPr>
      </p:pic>
    </p:spTree>
    <p:extLst>
      <p:ext uri="{BB962C8B-B14F-4D97-AF65-F5344CB8AC3E}">
        <p14:creationId xmlns:p14="http://schemas.microsoft.com/office/powerpoint/2010/main" val="22663747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267280"/>
          </a:xfrm>
          <a:prstGeom prst="rect">
            <a:avLst/>
          </a:prstGeom>
        </p:spPr>
        <p:txBody>
          <a:bodyPr vert="horz" wrap="square" lIns="0" tIns="1101810" rIns="0" bIns="0" rtlCol="0">
            <a:spAutoFit/>
          </a:bodyPr>
          <a:lstStyle/>
          <a:p>
            <a:pPr marL="307340" algn="ctr">
              <a:lnSpc>
                <a:spcPts val="8150"/>
              </a:lnSpc>
            </a:pPr>
            <a:r>
              <a:rPr lang="en-US" sz="6200" spc="-135" dirty="0" err="1" smtClean="0">
                <a:solidFill>
                  <a:schemeClr val="tx1"/>
                </a:solidFill>
              </a:rPr>
              <a:t>Subhranjita</a:t>
            </a:r>
            <a:r>
              <a:rPr lang="en-US" sz="6200" spc="-135" dirty="0" smtClean="0">
                <a:solidFill>
                  <a:schemeClr val="tx1"/>
                </a:solidFill>
              </a:rPr>
              <a:t> </a:t>
            </a:r>
            <a:r>
              <a:rPr lang="en-US" sz="6200" spc="-135" dirty="0" err="1" smtClean="0">
                <a:solidFill>
                  <a:schemeClr val="tx1"/>
                </a:solidFill>
              </a:rPr>
              <a:t>Priyadarshini</a:t>
            </a:r>
            <a:r>
              <a:rPr lang="en-US" sz="6200" spc="-135" dirty="0" smtClean="0">
                <a:solidFill>
                  <a:schemeClr val="tx1"/>
                </a:solidFill>
              </a:rPr>
              <a:t>, Council Member  (Odisha)</a:t>
            </a:r>
            <a:r>
              <a:rPr lang="en-US" sz="6200" spc="-135" dirty="0" smtClean="0">
                <a:solidFill>
                  <a:schemeClr val="bg1"/>
                </a:solidFill>
              </a:rPr>
              <a:t/>
            </a:r>
            <a:br>
              <a:rPr lang="en-US" sz="6200" spc="-135" dirty="0" smtClean="0">
                <a:solidFill>
                  <a:schemeClr val="bg1"/>
                </a:solidFill>
              </a:rPr>
            </a:br>
            <a:r>
              <a:rPr sz="2950" b="0" spc="240" dirty="0" smtClean="0">
                <a:latin typeface="Myriad Pro"/>
                <a:cs typeface="Myriad Pro"/>
              </a:rPr>
              <a:t> </a:t>
            </a:r>
            <a:r>
              <a:rPr lang="en-US" sz="2950" spc="240" dirty="0" smtClean="0">
                <a:latin typeface="Myriad Pro"/>
                <a:cs typeface="Myriad Pro"/>
              </a:rPr>
              <a:t>State Council Member - Odisha </a:t>
            </a:r>
            <a:r>
              <a:rPr lang="en-US" sz="2950" spc="240" dirty="0">
                <a:latin typeface="Myriad Pro"/>
                <a:cs typeface="Myriad Pro"/>
              </a:rPr>
              <a:t>(YOUTH &amp; COMMUNITY EMPOWERMENT </a:t>
            </a:r>
            <a:r>
              <a:rPr lang="en-US" sz="2950" spc="55" dirty="0">
                <a:latin typeface="Myriad Pro"/>
                <a:cs typeface="Myriad Pro"/>
              </a:rPr>
              <a:t>C</a:t>
            </a:r>
            <a:r>
              <a:rPr lang="en-US" sz="2950" spc="114" dirty="0">
                <a:latin typeface="Myriad Pro"/>
                <a:cs typeface="Myriad Pro"/>
              </a:rPr>
              <a:t>OUNCIL)</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91354" y="5218877"/>
            <a:ext cx="11583668" cy="5863144"/>
          </a:xfrm>
          <a:prstGeom prst="rect">
            <a:avLst/>
          </a:prstGeom>
        </p:spPr>
        <p:txBody>
          <a:bodyPr vert="horz" wrap="square" lIns="0" tIns="0" rIns="0" bIns="0" rtlCol="0">
            <a:spAutoFit/>
          </a:bodyPr>
          <a:lstStyle/>
          <a:p>
            <a:pPr algn="just"/>
            <a:r>
              <a:rPr lang="en-US" sz="4500" b="1" spc="25" dirty="0" smtClean="0">
                <a:latin typeface="Garamond"/>
                <a:cs typeface="Garamond"/>
              </a:rPr>
              <a:t>BIO:- </a:t>
            </a:r>
            <a:r>
              <a:rPr lang="en-US" sz="4200" b="1" spc="25" dirty="0" smtClean="0">
                <a:latin typeface="Garamond"/>
                <a:cs typeface="Garamond"/>
              </a:rPr>
              <a:t>Ms. </a:t>
            </a:r>
            <a:r>
              <a:rPr lang="en-US" sz="4200" b="1" spc="25" dirty="0" err="1" smtClean="0">
                <a:latin typeface="Garamond"/>
                <a:cs typeface="Garamond"/>
              </a:rPr>
              <a:t>Subhranjita</a:t>
            </a:r>
            <a:r>
              <a:rPr lang="en-US" sz="4200" b="1" spc="25" dirty="0" smtClean="0">
                <a:latin typeface="Garamond"/>
                <a:cs typeface="Garamond"/>
              </a:rPr>
              <a:t> </a:t>
            </a:r>
            <a:r>
              <a:rPr lang="en-US" sz="4200" b="1" spc="25" dirty="0" err="1" smtClean="0">
                <a:latin typeface="Garamond"/>
                <a:cs typeface="Garamond"/>
              </a:rPr>
              <a:t>Priyadarshini</a:t>
            </a:r>
            <a:r>
              <a:rPr lang="en-US" sz="4200" b="1" spc="25" dirty="0" smtClean="0">
                <a:latin typeface="Garamond"/>
                <a:cs typeface="Garamond"/>
              </a:rPr>
              <a:t>, is </a:t>
            </a:r>
            <a:r>
              <a:rPr lang="en-US" sz="4200" b="1" spc="25" dirty="0">
                <a:latin typeface="Garamond"/>
                <a:cs typeface="Garamond"/>
              </a:rPr>
              <a:t>equipped with a BSc in Biotechnology, is </a:t>
            </a:r>
            <a:r>
              <a:rPr lang="en-US" sz="4200" b="1" spc="25" dirty="0" smtClean="0">
                <a:latin typeface="Garamond"/>
                <a:cs typeface="Garamond"/>
              </a:rPr>
              <a:t>currently dedicated </a:t>
            </a:r>
            <a:r>
              <a:rPr lang="en-US" sz="4200" b="1" spc="25" dirty="0">
                <a:latin typeface="Garamond"/>
                <a:cs typeface="Garamond"/>
              </a:rPr>
              <a:t>to her pursuit of an MSc in Toxicology at NFSU in Gujarat. </a:t>
            </a:r>
            <a:r>
              <a:rPr lang="en-US" sz="4200" b="1" spc="25" dirty="0" smtClean="0">
                <a:latin typeface="Garamond"/>
                <a:cs typeface="Garamond"/>
              </a:rPr>
              <a:t>Her academic </a:t>
            </a:r>
            <a:r>
              <a:rPr lang="en-US" sz="4200" b="1" spc="25" dirty="0">
                <a:latin typeface="Garamond"/>
                <a:cs typeface="Garamond"/>
              </a:rPr>
              <a:t>journey reflects her keen interest in the field of toxicology and </a:t>
            </a:r>
            <a:r>
              <a:rPr lang="en-US" sz="4200" b="1" spc="25" dirty="0" smtClean="0">
                <a:latin typeface="Garamond"/>
                <a:cs typeface="Garamond"/>
              </a:rPr>
              <a:t>her commitment </a:t>
            </a:r>
            <a:r>
              <a:rPr lang="en-US" sz="4200" b="1" spc="25" dirty="0">
                <a:latin typeface="Garamond"/>
                <a:cs typeface="Garamond"/>
              </a:rPr>
              <a:t>to advancing her knowledge. </a:t>
            </a:r>
            <a:r>
              <a:rPr lang="en-US" sz="4200" b="1" spc="25" dirty="0" err="1" smtClean="0">
                <a:latin typeface="Garamond"/>
                <a:cs typeface="Garamond"/>
              </a:rPr>
              <a:t>Subhranjita’s</a:t>
            </a:r>
            <a:r>
              <a:rPr lang="en-US" sz="4200" b="1" spc="25" dirty="0" smtClean="0">
                <a:latin typeface="Garamond"/>
                <a:cs typeface="Garamond"/>
              </a:rPr>
              <a:t> </a:t>
            </a:r>
            <a:r>
              <a:rPr lang="en-US" sz="4200" b="1" spc="25" dirty="0">
                <a:latin typeface="Garamond"/>
                <a:cs typeface="Garamond"/>
              </a:rPr>
              <a:t>dedication to </a:t>
            </a:r>
            <a:r>
              <a:rPr lang="en-US" sz="4200" b="1" spc="25" dirty="0" smtClean="0">
                <a:latin typeface="Garamond"/>
                <a:cs typeface="Garamond"/>
              </a:rPr>
              <a:t>science and </a:t>
            </a:r>
            <a:r>
              <a:rPr lang="en-US" sz="4200" b="1" spc="25" dirty="0">
                <a:latin typeface="Garamond"/>
                <a:cs typeface="Garamond"/>
              </a:rPr>
              <a:t>research is commendable and holds promise for a successful career in </a:t>
            </a:r>
            <a:r>
              <a:rPr lang="en-US" sz="4200" b="1" spc="25" dirty="0" smtClean="0">
                <a:latin typeface="Garamond"/>
                <a:cs typeface="Garamond"/>
              </a:rPr>
              <a:t>this specialized </a:t>
            </a:r>
            <a:r>
              <a:rPr lang="en-US" sz="4200" b="1" spc="25" dirty="0">
                <a:latin typeface="Garamond"/>
                <a:cs typeface="Garamond"/>
              </a:rPr>
              <a:t>area.</a:t>
            </a:r>
            <a:endParaRPr lang="en-US" sz="4200" b="1" spc="25" dirty="0">
              <a:latin typeface="Garamond" panose="02020404030301010803" pitchFamily="18" charset="0"/>
              <a:ea typeface="Gadugi" panose="020B0502040204020203" pitchFamily="34"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86</a:t>
            </a:fld>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3335" y="4397564"/>
            <a:ext cx="6177914" cy="6513150"/>
          </a:xfrm>
          <a:prstGeom prst="rect">
            <a:avLst/>
          </a:prstGeom>
        </p:spPr>
      </p:pic>
    </p:spTree>
    <p:extLst>
      <p:ext uri="{BB962C8B-B14F-4D97-AF65-F5344CB8AC3E}">
        <p14:creationId xmlns:p14="http://schemas.microsoft.com/office/powerpoint/2010/main" val="10620038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267280"/>
          </a:xfrm>
          <a:prstGeom prst="rect">
            <a:avLst/>
          </a:prstGeom>
        </p:spPr>
        <p:txBody>
          <a:bodyPr vert="horz" wrap="square" lIns="0" tIns="1101810" rIns="0" bIns="0" rtlCol="0">
            <a:spAutoFit/>
          </a:bodyPr>
          <a:lstStyle/>
          <a:p>
            <a:pPr marL="307340" algn="ctr">
              <a:lnSpc>
                <a:spcPts val="8150"/>
              </a:lnSpc>
            </a:pPr>
            <a:r>
              <a:rPr lang="en-US" sz="6200" spc="-135" dirty="0" err="1" smtClean="0">
                <a:solidFill>
                  <a:schemeClr val="tx1"/>
                </a:solidFill>
              </a:rPr>
              <a:t>Rajashree</a:t>
            </a:r>
            <a:r>
              <a:rPr lang="en-US" sz="6200" spc="-135" dirty="0" smtClean="0">
                <a:solidFill>
                  <a:schemeClr val="tx1"/>
                </a:solidFill>
              </a:rPr>
              <a:t> Jena, Council Member  (Odisha)</a:t>
            </a:r>
            <a:r>
              <a:rPr lang="en-US" sz="6200" spc="-135" dirty="0" smtClean="0">
                <a:solidFill>
                  <a:schemeClr val="bg1"/>
                </a:solidFill>
              </a:rPr>
              <a:t/>
            </a:r>
            <a:br>
              <a:rPr lang="en-US" sz="6200" spc="-135" dirty="0" smtClean="0">
                <a:solidFill>
                  <a:schemeClr val="bg1"/>
                </a:solidFill>
              </a:rPr>
            </a:br>
            <a:r>
              <a:rPr sz="2950" b="0" spc="240" dirty="0" smtClean="0">
                <a:latin typeface="Myriad Pro"/>
                <a:cs typeface="Myriad Pro"/>
              </a:rPr>
              <a:t> </a:t>
            </a:r>
            <a:r>
              <a:rPr lang="en-US" sz="2950" spc="240" dirty="0" smtClean="0">
                <a:latin typeface="Myriad Pro"/>
                <a:cs typeface="Myriad Pro"/>
              </a:rPr>
              <a:t>State Council Member - Odisha </a:t>
            </a:r>
            <a:r>
              <a:rPr lang="en-US" sz="2950" spc="240" dirty="0">
                <a:latin typeface="Myriad Pro"/>
                <a:cs typeface="Myriad Pro"/>
              </a:rPr>
              <a:t>(YOUTH &amp; COMMUNITY EMPOWERMENT </a:t>
            </a:r>
            <a:r>
              <a:rPr lang="en-US" sz="2950" spc="55" dirty="0">
                <a:latin typeface="Myriad Pro"/>
                <a:cs typeface="Myriad Pro"/>
              </a:rPr>
              <a:t>C</a:t>
            </a:r>
            <a:r>
              <a:rPr lang="en-US" sz="2950" spc="114" dirty="0">
                <a:latin typeface="Myriad Pro"/>
                <a:cs typeface="Myriad Pro"/>
              </a:rPr>
              <a:t>OUNCIL)</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74844" y="5947213"/>
            <a:ext cx="11583668" cy="4570482"/>
          </a:xfrm>
          <a:prstGeom prst="rect">
            <a:avLst/>
          </a:prstGeom>
        </p:spPr>
        <p:txBody>
          <a:bodyPr vert="horz" wrap="square" lIns="0" tIns="0" rIns="0" bIns="0" rtlCol="0">
            <a:spAutoFit/>
          </a:bodyPr>
          <a:lstStyle/>
          <a:p>
            <a:pPr algn="just"/>
            <a:r>
              <a:rPr lang="en-US" sz="4500" b="1" spc="25" dirty="0" smtClean="0">
                <a:latin typeface="Garamond"/>
                <a:cs typeface="Garamond"/>
              </a:rPr>
              <a:t>BIO:- </a:t>
            </a:r>
            <a:r>
              <a:rPr lang="en-US" sz="4200" b="1" spc="25" dirty="0" smtClean="0">
                <a:latin typeface="Garamond"/>
                <a:cs typeface="Garamond"/>
              </a:rPr>
              <a:t>Ms. </a:t>
            </a:r>
            <a:r>
              <a:rPr lang="en-US" sz="4200" b="1" spc="25" dirty="0" err="1">
                <a:latin typeface="Garamond"/>
                <a:cs typeface="Garamond"/>
              </a:rPr>
              <a:t>Rajashree</a:t>
            </a:r>
            <a:r>
              <a:rPr lang="en-US" sz="4200" b="1" spc="25" dirty="0">
                <a:latin typeface="Garamond"/>
                <a:cs typeface="Garamond"/>
              </a:rPr>
              <a:t> </a:t>
            </a:r>
            <a:r>
              <a:rPr lang="en-US" sz="4200" b="1" spc="25" dirty="0" smtClean="0">
                <a:latin typeface="Garamond"/>
                <a:cs typeface="Garamond"/>
              </a:rPr>
              <a:t>Jena is </a:t>
            </a:r>
            <a:r>
              <a:rPr lang="en-US" sz="4200" b="1" spc="25" dirty="0">
                <a:latin typeface="Garamond"/>
                <a:cs typeface="Garamond"/>
              </a:rPr>
              <a:t>a dedicated professional serving as a banker at </a:t>
            </a:r>
            <a:r>
              <a:rPr lang="en-US" sz="4200" b="1" spc="25" dirty="0" smtClean="0">
                <a:latin typeface="Garamond"/>
                <a:cs typeface="Garamond"/>
              </a:rPr>
              <a:t>HDFC Bank </a:t>
            </a:r>
            <a:r>
              <a:rPr lang="en-US" sz="4200" b="1" spc="25" dirty="0">
                <a:latin typeface="Garamond"/>
                <a:cs typeface="Garamond"/>
              </a:rPr>
              <a:t>in Cuttack, Odisha. Her financial expertise and commitment to </a:t>
            </a:r>
            <a:r>
              <a:rPr lang="en-US" sz="4200" b="1" spc="25" dirty="0" smtClean="0">
                <a:latin typeface="Garamond"/>
                <a:cs typeface="Garamond"/>
              </a:rPr>
              <a:t>customer service </a:t>
            </a:r>
            <a:r>
              <a:rPr lang="en-US" sz="4200" b="1" spc="25" dirty="0">
                <a:latin typeface="Garamond"/>
                <a:cs typeface="Garamond"/>
              </a:rPr>
              <a:t>make her a valuable asset to the banking industry. </a:t>
            </a:r>
            <a:r>
              <a:rPr lang="en-US" sz="4200" b="1" spc="25" dirty="0" err="1" smtClean="0">
                <a:latin typeface="Garamond"/>
                <a:cs typeface="Garamond"/>
              </a:rPr>
              <a:t>Rajashree’s</a:t>
            </a:r>
            <a:r>
              <a:rPr lang="en-US" sz="4200" b="1" spc="25" dirty="0" smtClean="0">
                <a:latin typeface="Garamond"/>
                <a:cs typeface="Garamond"/>
              </a:rPr>
              <a:t> diligent work </a:t>
            </a:r>
            <a:r>
              <a:rPr lang="en-US" sz="4200" b="1" spc="25" dirty="0">
                <a:latin typeface="Garamond"/>
                <a:cs typeface="Garamond"/>
              </a:rPr>
              <a:t>in the financial sector contributes to the economic well-being of </a:t>
            </a:r>
            <a:r>
              <a:rPr lang="en-US" sz="4200" b="1" spc="25" dirty="0" smtClean="0">
                <a:latin typeface="Garamond"/>
                <a:cs typeface="Garamond"/>
              </a:rPr>
              <a:t>her community</a:t>
            </a:r>
            <a:r>
              <a:rPr lang="en-US" sz="4200" b="1" spc="25" dirty="0">
                <a:latin typeface="Garamond"/>
                <a:cs typeface="Garamond"/>
              </a:rPr>
              <a:t>.</a:t>
            </a:r>
            <a:endParaRPr lang="en-US" sz="4200" b="1" spc="25" dirty="0">
              <a:latin typeface="Garamond" panose="02020404030301010803" pitchFamily="18" charset="0"/>
              <a:ea typeface="Gadugi" panose="020B0502040204020203" pitchFamily="34"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87</a:t>
            </a:fld>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3334" y="4397564"/>
            <a:ext cx="6177915" cy="6513150"/>
          </a:xfrm>
          <a:prstGeom prst="rect">
            <a:avLst/>
          </a:prstGeom>
        </p:spPr>
      </p:pic>
    </p:spTree>
    <p:extLst>
      <p:ext uri="{BB962C8B-B14F-4D97-AF65-F5344CB8AC3E}">
        <p14:creationId xmlns:p14="http://schemas.microsoft.com/office/powerpoint/2010/main" val="253342487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267280"/>
          </a:xfrm>
          <a:prstGeom prst="rect">
            <a:avLst/>
          </a:prstGeom>
        </p:spPr>
        <p:txBody>
          <a:bodyPr vert="horz" wrap="square" lIns="0" tIns="1101810" rIns="0" bIns="0" rtlCol="0">
            <a:spAutoFit/>
          </a:bodyPr>
          <a:lstStyle/>
          <a:p>
            <a:pPr marL="307340" algn="ctr">
              <a:lnSpc>
                <a:spcPts val="8150"/>
              </a:lnSpc>
            </a:pPr>
            <a:r>
              <a:rPr lang="en-US" sz="6200" spc="-135" dirty="0" err="1" smtClean="0">
                <a:solidFill>
                  <a:schemeClr val="tx1"/>
                </a:solidFill>
              </a:rPr>
              <a:t>Sonali</a:t>
            </a:r>
            <a:r>
              <a:rPr lang="en-US" sz="6200" spc="-135" dirty="0" smtClean="0">
                <a:solidFill>
                  <a:schemeClr val="tx1"/>
                </a:solidFill>
              </a:rPr>
              <a:t> </a:t>
            </a:r>
            <a:r>
              <a:rPr lang="en-US" sz="6200" spc="-135" dirty="0" err="1" smtClean="0">
                <a:solidFill>
                  <a:schemeClr val="tx1"/>
                </a:solidFill>
              </a:rPr>
              <a:t>Achary</a:t>
            </a:r>
            <a:r>
              <a:rPr lang="en-US" sz="6200" spc="-135" dirty="0" smtClean="0">
                <a:solidFill>
                  <a:schemeClr val="tx1"/>
                </a:solidFill>
              </a:rPr>
              <a:t>, Council Member  (Odisha)</a:t>
            </a:r>
            <a:r>
              <a:rPr lang="en-US" sz="6200" spc="-135" dirty="0" smtClean="0">
                <a:solidFill>
                  <a:schemeClr val="bg1"/>
                </a:solidFill>
              </a:rPr>
              <a:t/>
            </a:r>
            <a:br>
              <a:rPr lang="en-US" sz="6200" spc="-135" dirty="0" smtClean="0">
                <a:solidFill>
                  <a:schemeClr val="bg1"/>
                </a:solidFill>
              </a:rPr>
            </a:br>
            <a:r>
              <a:rPr sz="2950" b="0" spc="240" dirty="0" smtClean="0">
                <a:latin typeface="Myriad Pro"/>
                <a:cs typeface="Myriad Pro"/>
              </a:rPr>
              <a:t> </a:t>
            </a:r>
            <a:r>
              <a:rPr lang="en-US" sz="2950" spc="240" dirty="0" smtClean="0">
                <a:latin typeface="Myriad Pro"/>
                <a:cs typeface="Myriad Pro"/>
              </a:rPr>
              <a:t>State Council Member - Odisha </a:t>
            </a:r>
            <a:r>
              <a:rPr lang="en-US" sz="2950" spc="240" dirty="0">
                <a:latin typeface="Myriad Pro"/>
                <a:cs typeface="Myriad Pro"/>
              </a:rPr>
              <a:t>(YOUTH &amp; COMMUNITY EMPOWERMENT </a:t>
            </a:r>
            <a:r>
              <a:rPr lang="en-US" sz="2950" spc="55" dirty="0">
                <a:latin typeface="Myriad Pro"/>
                <a:cs typeface="Myriad Pro"/>
              </a:rPr>
              <a:t>C</a:t>
            </a:r>
            <a:r>
              <a:rPr lang="en-US" sz="2950" spc="114" dirty="0">
                <a:latin typeface="Myriad Pro"/>
                <a:cs typeface="Myriad Pro"/>
              </a:rPr>
              <a:t>OUNCIL)</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98974" y="6373039"/>
            <a:ext cx="11583668" cy="3924151"/>
          </a:xfrm>
          <a:prstGeom prst="rect">
            <a:avLst/>
          </a:prstGeom>
        </p:spPr>
        <p:txBody>
          <a:bodyPr vert="horz" wrap="square" lIns="0" tIns="0" rIns="0" bIns="0" rtlCol="0">
            <a:spAutoFit/>
          </a:bodyPr>
          <a:lstStyle/>
          <a:p>
            <a:pPr algn="just"/>
            <a:r>
              <a:rPr lang="en-US" sz="4500" b="1" spc="25" dirty="0" smtClean="0">
                <a:latin typeface="Garamond"/>
                <a:cs typeface="Garamond"/>
              </a:rPr>
              <a:t>BIO:- </a:t>
            </a:r>
            <a:r>
              <a:rPr lang="en-US" sz="4200" b="1" spc="25" dirty="0" smtClean="0">
                <a:latin typeface="Garamond"/>
                <a:cs typeface="Garamond"/>
              </a:rPr>
              <a:t>Ms. </a:t>
            </a:r>
            <a:r>
              <a:rPr lang="en-US" sz="4200" b="1" spc="25" dirty="0" err="1">
                <a:latin typeface="Garamond"/>
                <a:cs typeface="Garamond"/>
              </a:rPr>
              <a:t>Sonali</a:t>
            </a:r>
            <a:r>
              <a:rPr lang="en-US" sz="4200" b="1" spc="25" dirty="0">
                <a:latin typeface="Garamond"/>
                <a:cs typeface="Garamond"/>
              </a:rPr>
              <a:t> </a:t>
            </a:r>
            <a:r>
              <a:rPr lang="en-US" sz="4200" b="1" spc="25" dirty="0" err="1">
                <a:latin typeface="Garamond"/>
                <a:cs typeface="Garamond"/>
              </a:rPr>
              <a:t>Achary</a:t>
            </a:r>
            <a:r>
              <a:rPr lang="en-US" sz="4200" b="1" spc="25" dirty="0">
                <a:latin typeface="Garamond"/>
                <a:cs typeface="Garamond"/>
              </a:rPr>
              <a:t>, with a BSc in Physics, passionately imparts </a:t>
            </a:r>
            <a:r>
              <a:rPr lang="en-US" sz="4200" b="1" spc="25" dirty="0" smtClean="0">
                <a:latin typeface="Garamond"/>
                <a:cs typeface="Garamond"/>
              </a:rPr>
              <a:t>her knowledge </a:t>
            </a:r>
            <a:r>
              <a:rPr lang="en-US" sz="4200" b="1" spc="25" dirty="0">
                <a:latin typeface="Garamond"/>
                <a:cs typeface="Garamond"/>
              </a:rPr>
              <a:t>as a dedicated teacher, shaping the future of aspiring students. </a:t>
            </a:r>
            <a:r>
              <a:rPr lang="en-US" sz="4200" b="1" spc="25" dirty="0" smtClean="0">
                <a:latin typeface="Garamond"/>
                <a:cs typeface="Garamond"/>
              </a:rPr>
              <a:t>Her commitment </a:t>
            </a:r>
            <a:r>
              <a:rPr lang="en-US" sz="4200" b="1" spc="25" dirty="0">
                <a:latin typeface="Garamond"/>
                <a:cs typeface="Garamond"/>
              </a:rPr>
              <a:t>to education and subject expertise enriches the </a:t>
            </a:r>
            <a:r>
              <a:rPr lang="en-US" sz="4200" b="1" spc="25" dirty="0" smtClean="0">
                <a:latin typeface="Garamond"/>
                <a:cs typeface="Garamond"/>
              </a:rPr>
              <a:t>learning experience </a:t>
            </a:r>
            <a:r>
              <a:rPr lang="en-US" sz="4200" b="1" spc="25" dirty="0">
                <a:latin typeface="Garamond"/>
                <a:cs typeface="Garamond"/>
              </a:rPr>
              <a:t>for her students.</a:t>
            </a:r>
            <a:endParaRPr lang="en-US" sz="4200" b="1" spc="25" dirty="0">
              <a:latin typeface="Garamond" panose="02020404030301010803" pitchFamily="18" charset="0"/>
              <a:ea typeface="Gadugi" panose="020B0502040204020203" pitchFamily="34"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88</a:t>
            </a:fld>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3333" y="4397564"/>
            <a:ext cx="6177915" cy="6513150"/>
          </a:xfrm>
          <a:prstGeom prst="rect">
            <a:avLst/>
          </a:prstGeom>
        </p:spPr>
      </p:pic>
    </p:spTree>
    <p:extLst>
      <p:ext uri="{BB962C8B-B14F-4D97-AF65-F5344CB8AC3E}">
        <p14:creationId xmlns:p14="http://schemas.microsoft.com/office/powerpoint/2010/main" val="392023395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100760"/>
          </a:xfrm>
          <a:prstGeom prst="rect">
            <a:avLst/>
          </a:prstGeom>
        </p:spPr>
        <p:txBody>
          <a:bodyPr vert="horz" wrap="square" lIns="0" tIns="1101810" rIns="0" bIns="0" rtlCol="0">
            <a:spAutoFit/>
          </a:bodyPr>
          <a:lstStyle/>
          <a:p>
            <a:pPr marL="307340" algn="ctr">
              <a:lnSpc>
                <a:spcPts val="8150"/>
              </a:lnSpc>
            </a:pPr>
            <a:r>
              <a:rPr lang="en-US" sz="6200" spc="-135" dirty="0" err="1" smtClean="0">
                <a:solidFill>
                  <a:schemeClr val="tx1"/>
                </a:solidFill>
              </a:rPr>
              <a:t>Sambhabana</a:t>
            </a:r>
            <a:r>
              <a:rPr lang="en-US" sz="6200" spc="-135" dirty="0" smtClean="0">
                <a:solidFill>
                  <a:schemeClr val="tx1"/>
                </a:solidFill>
              </a:rPr>
              <a:t> Mishra, Council Member  (Odisha)</a:t>
            </a:r>
            <a:r>
              <a:rPr lang="en-US" sz="6200" spc="-135" dirty="0" smtClean="0">
                <a:solidFill>
                  <a:schemeClr val="bg1"/>
                </a:solidFill>
              </a:rPr>
              <a:t/>
            </a:r>
            <a:br>
              <a:rPr lang="en-US" sz="6200" spc="-135" dirty="0" smtClean="0">
                <a:solidFill>
                  <a:schemeClr val="bg1"/>
                </a:solidFill>
              </a:rPr>
            </a:br>
            <a:r>
              <a:rPr sz="2950" b="0" spc="240" dirty="0" smtClean="0">
                <a:latin typeface="Myriad Pro"/>
                <a:cs typeface="Myriad Pro"/>
              </a:rPr>
              <a:t> </a:t>
            </a:r>
            <a:r>
              <a:rPr lang="en-US" sz="2950" spc="240" dirty="0" smtClean="0">
                <a:latin typeface="Myriad Pro"/>
                <a:cs typeface="Myriad Pro"/>
              </a:rPr>
              <a:t>State Council Member - Odisha </a:t>
            </a:r>
            <a:r>
              <a:rPr lang="en-US" sz="2950" spc="240" dirty="0">
                <a:latin typeface="Myriad Pro"/>
                <a:cs typeface="Myriad Pro"/>
              </a:rPr>
              <a:t>(YOUTH &amp; COMMUNITY EMPOWERMENT </a:t>
            </a:r>
            <a:r>
              <a:rPr lang="en-US" sz="2950" spc="55" dirty="0">
                <a:latin typeface="Myriad Pro"/>
                <a:cs typeface="Myriad Pro"/>
              </a:rPr>
              <a:t>C</a:t>
            </a:r>
            <a:r>
              <a:rPr lang="en-US" sz="2950" spc="114" dirty="0">
                <a:latin typeface="Myriad Pro"/>
                <a:cs typeface="Myriad Pro"/>
              </a:rPr>
              <a:t>OUNCIL)</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98974" y="6049874"/>
            <a:ext cx="11462876" cy="4570482"/>
          </a:xfrm>
          <a:prstGeom prst="rect">
            <a:avLst/>
          </a:prstGeom>
        </p:spPr>
        <p:txBody>
          <a:bodyPr vert="horz" wrap="square" lIns="0" tIns="0" rIns="0" bIns="0" rtlCol="0">
            <a:spAutoFit/>
          </a:bodyPr>
          <a:lstStyle/>
          <a:p>
            <a:pPr algn="just"/>
            <a:r>
              <a:rPr lang="en-US" sz="4500" b="1" spc="25" dirty="0" smtClean="0">
                <a:latin typeface="Garamond"/>
                <a:cs typeface="Garamond"/>
              </a:rPr>
              <a:t>BIO:- </a:t>
            </a:r>
            <a:r>
              <a:rPr lang="en-US" sz="4200" b="1" spc="25" dirty="0" smtClean="0">
                <a:latin typeface="Garamond"/>
                <a:cs typeface="Garamond"/>
              </a:rPr>
              <a:t>Ms. </a:t>
            </a:r>
            <a:r>
              <a:rPr lang="en-US" sz="4200" b="1" spc="25" dirty="0" err="1" smtClean="0">
                <a:latin typeface="Garamond"/>
                <a:cs typeface="Garamond"/>
              </a:rPr>
              <a:t>Sambhabana</a:t>
            </a:r>
            <a:r>
              <a:rPr lang="en-US" sz="4200" b="1" spc="25" dirty="0" smtClean="0">
                <a:latin typeface="Garamond"/>
                <a:cs typeface="Garamond"/>
              </a:rPr>
              <a:t> </a:t>
            </a:r>
            <a:r>
              <a:rPr lang="en-US" sz="4200" b="1" spc="25" dirty="0">
                <a:latin typeface="Garamond"/>
                <a:cs typeface="Garamond"/>
              </a:rPr>
              <a:t>Mishra, a versatile individual</a:t>
            </a:r>
            <a:r>
              <a:rPr lang="en-US" sz="4200" b="1" spc="25" dirty="0" smtClean="0">
                <a:latin typeface="Garamond"/>
                <a:cs typeface="Garamond"/>
              </a:rPr>
              <a:t>, who </a:t>
            </a:r>
            <a:r>
              <a:rPr lang="en-US" sz="4200" b="1" spc="25" dirty="0">
                <a:latin typeface="Garamond"/>
                <a:cs typeface="Garamond"/>
              </a:rPr>
              <a:t>manages the roles of </a:t>
            </a:r>
            <a:r>
              <a:rPr lang="en-US" sz="4200" b="1" spc="25" dirty="0" smtClean="0">
                <a:latin typeface="Garamond"/>
                <a:cs typeface="Garamond"/>
              </a:rPr>
              <a:t>both a </a:t>
            </a:r>
            <a:r>
              <a:rPr lang="en-US" sz="4200" b="1" spc="25" dirty="0">
                <a:latin typeface="Garamond"/>
                <a:cs typeface="Garamond"/>
              </a:rPr>
              <a:t>housewife and a lawyer. Her legal expertise complements her dedication </a:t>
            </a:r>
            <a:r>
              <a:rPr lang="en-US" sz="4200" b="1" spc="25" dirty="0" smtClean="0">
                <a:latin typeface="Garamond"/>
                <a:cs typeface="Garamond"/>
              </a:rPr>
              <a:t>to her </a:t>
            </a:r>
            <a:r>
              <a:rPr lang="en-US" sz="4200" b="1" spc="25" dirty="0">
                <a:latin typeface="Garamond"/>
                <a:cs typeface="Garamond"/>
              </a:rPr>
              <a:t>family and home. </a:t>
            </a:r>
            <a:r>
              <a:rPr lang="en-US" sz="4200" b="1" spc="25" dirty="0" err="1">
                <a:latin typeface="Garamond"/>
                <a:cs typeface="Garamond"/>
              </a:rPr>
              <a:t>Sambhabana</a:t>
            </a:r>
            <a:r>
              <a:rPr lang="en-US" sz="4200" b="1" spc="25" dirty="0">
                <a:latin typeface="Garamond"/>
                <a:cs typeface="Garamond"/>
              </a:rPr>
              <a:t> embodies the balance between </a:t>
            </a:r>
            <a:r>
              <a:rPr lang="en-US" sz="4200" b="1" spc="25" dirty="0" smtClean="0">
                <a:latin typeface="Garamond"/>
                <a:cs typeface="Garamond"/>
              </a:rPr>
              <a:t>professional and </a:t>
            </a:r>
            <a:r>
              <a:rPr lang="en-US" sz="4200" b="1" spc="25" dirty="0">
                <a:latin typeface="Garamond"/>
                <a:cs typeface="Garamond"/>
              </a:rPr>
              <a:t>personal responsibilities with grace and skill.</a:t>
            </a:r>
            <a:endParaRPr lang="en-US" sz="4200" b="1" spc="25" dirty="0">
              <a:latin typeface="Garamond" panose="02020404030301010803" pitchFamily="18" charset="0"/>
              <a:ea typeface="Gadugi" panose="020B0502040204020203" pitchFamily="34"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89</a:t>
            </a:fld>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3335" y="4433148"/>
            <a:ext cx="6177914" cy="6477566"/>
          </a:xfrm>
          <a:prstGeom prst="rect">
            <a:avLst/>
          </a:prstGeom>
        </p:spPr>
      </p:pic>
    </p:spTree>
    <p:extLst>
      <p:ext uri="{BB962C8B-B14F-4D97-AF65-F5344CB8AC3E}">
        <p14:creationId xmlns:p14="http://schemas.microsoft.com/office/powerpoint/2010/main" val="2493326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267280"/>
          </a:xfrm>
          <a:prstGeom prst="rect">
            <a:avLst/>
          </a:prstGeom>
        </p:spPr>
        <p:txBody>
          <a:bodyPr vert="horz" wrap="square" lIns="0" tIns="1101810" rIns="0" bIns="0" rtlCol="0">
            <a:spAutoFit/>
          </a:bodyPr>
          <a:lstStyle/>
          <a:p>
            <a:pPr marL="307340" algn="ctr">
              <a:lnSpc>
                <a:spcPts val="8150"/>
              </a:lnSpc>
            </a:pPr>
            <a:r>
              <a:rPr lang="en-US" sz="5500" spc="-135" dirty="0" err="1" smtClean="0">
                <a:solidFill>
                  <a:schemeClr val="tx1"/>
                </a:solidFill>
              </a:rPr>
              <a:t>Shalini</a:t>
            </a:r>
            <a:r>
              <a:rPr lang="en-US" sz="5500" spc="-135" dirty="0" smtClean="0">
                <a:solidFill>
                  <a:schemeClr val="tx1"/>
                </a:solidFill>
              </a:rPr>
              <a:t> Kapoor, State Vice - President (Madhya Pradesh)</a:t>
            </a:r>
            <a:r>
              <a:rPr lang="en-US" sz="6600" spc="-135" dirty="0" smtClean="0">
                <a:solidFill>
                  <a:schemeClr val="tx1"/>
                </a:solidFill>
              </a:rPr>
              <a:t/>
            </a:r>
            <a:br>
              <a:rPr lang="en-US" sz="6600" spc="-135" dirty="0" smtClean="0">
                <a:solidFill>
                  <a:schemeClr val="tx1"/>
                </a:solidFill>
              </a:rPr>
            </a:br>
            <a:r>
              <a:rPr sz="2950" b="0" spc="240" dirty="0" smtClean="0">
                <a:latin typeface="Myriad Pro"/>
                <a:cs typeface="Myriad Pro"/>
              </a:rPr>
              <a:t> </a:t>
            </a:r>
            <a:r>
              <a:rPr lang="en-US" sz="2700" spc="240" dirty="0" smtClean="0">
                <a:latin typeface="Myriad Pro"/>
                <a:cs typeface="Myriad Pro"/>
              </a:rPr>
              <a:t>State Vice President – Madhya Pradesh (YOUTH &amp; COMMUNITY EMPOWERMENT </a:t>
            </a:r>
            <a:r>
              <a:rPr sz="2700" spc="55" dirty="0" smtClean="0">
                <a:latin typeface="Myriad Pro"/>
                <a:cs typeface="Myriad Pro"/>
              </a:rPr>
              <a:t>C</a:t>
            </a:r>
            <a:r>
              <a:rPr sz="2700" spc="114" dirty="0" smtClean="0">
                <a:latin typeface="Myriad Pro"/>
                <a:cs typeface="Myriad Pro"/>
              </a:rPr>
              <a:t>OUNCIL</a:t>
            </a:r>
            <a:r>
              <a:rPr lang="en-US" sz="2700" spc="114" dirty="0" smtClean="0">
                <a:latin typeface="Myriad Pro"/>
                <a:cs typeface="Myriad Pro"/>
              </a:rPr>
              <a:t>)</a:t>
            </a:r>
            <a:r>
              <a:rPr lang="en-US" sz="2700" b="0" spc="114" dirty="0">
                <a:latin typeface="Myriad Pro"/>
                <a:cs typeface="Myriad Pro"/>
              </a:rPr>
              <a:t/>
            </a:r>
            <a:br>
              <a:rPr lang="en-US" sz="270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753254" y="6330247"/>
            <a:ext cx="11583668" cy="3845861"/>
          </a:xfrm>
          <a:prstGeom prst="rect">
            <a:avLst/>
          </a:prstGeom>
        </p:spPr>
        <p:txBody>
          <a:bodyPr vert="horz" wrap="square" lIns="0" tIns="0" rIns="0" bIns="0" rtlCol="0">
            <a:spAutoFit/>
          </a:bodyPr>
          <a:lstStyle/>
          <a:p>
            <a:pPr algn="just">
              <a:lnSpc>
                <a:spcPct val="90000"/>
              </a:lnSpc>
              <a:spcAft>
                <a:spcPts val="600"/>
              </a:spcAft>
            </a:pPr>
            <a:r>
              <a:rPr lang="en-US" sz="4500" b="1" spc="25" dirty="0" smtClean="0">
                <a:latin typeface="Constantia" panose="02030602050306030303" pitchFamily="18" charset="0"/>
                <a:cs typeface="Garamond"/>
              </a:rPr>
              <a:t>BIO:-</a:t>
            </a:r>
            <a:r>
              <a:rPr lang="en-US" sz="2400" dirty="0">
                <a:latin typeface="Book Antiqua" panose="02040602050305030304" pitchFamily="18" charset="0"/>
              </a:rPr>
              <a:t> She is the consultant at </a:t>
            </a:r>
            <a:r>
              <a:rPr lang="en-US" sz="2400" dirty="0" err="1">
                <a:latin typeface="Book Antiqua" panose="02040602050305030304" pitchFamily="18" charset="0"/>
              </a:rPr>
              <a:t>Atma</a:t>
            </a:r>
            <a:r>
              <a:rPr lang="en-US" sz="2400" dirty="0">
                <a:latin typeface="Book Antiqua" panose="02040602050305030304" pitchFamily="18" charset="0"/>
              </a:rPr>
              <a:t> (an NGO Capacity Building </a:t>
            </a:r>
            <a:r>
              <a:rPr lang="en-US" sz="2400" dirty="0" err="1">
                <a:latin typeface="Book Antiqua" panose="02040602050305030304" pitchFamily="18" charset="0"/>
              </a:rPr>
              <a:t>organisation</a:t>
            </a:r>
            <a:r>
              <a:rPr lang="en-US" sz="2400" dirty="0">
                <a:latin typeface="Book Antiqua" panose="02040602050305030304" pitchFamily="18" charset="0"/>
              </a:rPr>
              <a:t>) and has close to 4 years of experience in the impact sector. </a:t>
            </a:r>
          </a:p>
          <a:p>
            <a:pPr algn="just">
              <a:lnSpc>
                <a:spcPct val="90000"/>
              </a:lnSpc>
              <a:spcAft>
                <a:spcPts val="600"/>
              </a:spcAft>
            </a:pPr>
            <a:r>
              <a:rPr lang="en-US" sz="2400" dirty="0">
                <a:latin typeface="Book Antiqua" panose="02040602050305030304" pitchFamily="18" charset="0"/>
              </a:rPr>
              <a:t>Her experience and learning from being a teaching Fellow &amp; spearheading the implementation of education programs with state governments and communities directly provided her with the foundation for building meaningful relationships, non-profit management, fundraising, and hands-on experience in managing and coordinating multi-stakeholder projects that create holistic ecosystems. </a:t>
            </a:r>
          </a:p>
          <a:p>
            <a:pPr algn="just">
              <a:lnSpc>
                <a:spcPct val="90000"/>
              </a:lnSpc>
              <a:spcAft>
                <a:spcPts val="600"/>
              </a:spcAft>
            </a:pPr>
            <a:r>
              <a:rPr lang="en-US" sz="2400" dirty="0">
                <a:latin typeface="Book Antiqua" panose="02040602050305030304" pitchFamily="18" charset="0"/>
              </a:rPr>
              <a:t>She has also been selected as a GGI Fellow in 2022 and is deeply passionate about creating a positive social Impact. </a:t>
            </a:r>
          </a:p>
          <a:p>
            <a:pPr algn="just">
              <a:lnSpc>
                <a:spcPct val="90000"/>
              </a:lnSpc>
              <a:spcAft>
                <a:spcPts val="600"/>
              </a:spcAft>
            </a:pPr>
            <a:r>
              <a:rPr lang="en-US" sz="2400" dirty="0">
                <a:latin typeface="Book Antiqua" panose="02040602050305030304" pitchFamily="18" charset="0"/>
              </a:rPr>
              <a:t>She is a certified PADI open water Scuba diver and loves to explore the ocean.</a:t>
            </a:r>
            <a:endParaRPr lang="en-IN" sz="2400" b="1" dirty="0">
              <a:latin typeface="Constantia" panose="02030602050306030303" pitchFamily="18" charset="0"/>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9</a:t>
            </a:fld>
            <a:endParaRPr lang="en-US"/>
          </a:p>
        </p:txBody>
      </p:sp>
      <p:pic>
        <p:nvPicPr>
          <p:cNvPr id="17" name="Content Placeholder 4">
            <a:extLst>
              <a:ext uri="{FF2B5EF4-FFF2-40B4-BE49-F238E27FC236}">
                <a16:creationId xmlns:a16="http://schemas.microsoft.com/office/drawing/2014/main" xmlns="" id="{D5BDF499-114A-8F8C-ACB2-8FDD5A74E8C3}"/>
              </a:ext>
            </a:extLst>
          </p:cNvPr>
          <p:cNvPicPr>
            <a:picLocks noChangeAspect="1"/>
          </p:cNvPicPr>
          <p:nvPr/>
        </p:nvPicPr>
        <p:blipFill rotWithShape="1">
          <a:blip r:embed="rId4"/>
          <a:srcRect r="11608"/>
          <a:stretch/>
        </p:blipFill>
        <p:spPr>
          <a:xfrm>
            <a:off x="12748285" y="4416458"/>
            <a:ext cx="6142964" cy="6494256"/>
          </a:xfrm>
          <a:prstGeom prst="rect">
            <a:avLst/>
          </a:prstGeom>
          <a:effectLst/>
        </p:spPr>
      </p:pic>
    </p:spTree>
    <p:extLst>
      <p:ext uri="{BB962C8B-B14F-4D97-AF65-F5344CB8AC3E}">
        <p14:creationId xmlns:p14="http://schemas.microsoft.com/office/powerpoint/2010/main" val="119979137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267280"/>
          </a:xfrm>
          <a:prstGeom prst="rect">
            <a:avLst/>
          </a:prstGeom>
        </p:spPr>
        <p:txBody>
          <a:bodyPr vert="horz" wrap="square" lIns="0" tIns="1101810" rIns="0" bIns="0" rtlCol="0">
            <a:spAutoFit/>
          </a:bodyPr>
          <a:lstStyle/>
          <a:p>
            <a:pPr marL="307340" algn="ctr">
              <a:lnSpc>
                <a:spcPts val="8150"/>
              </a:lnSpc>
            </a:pPr>
            <a:r>
              <a:rPr lang="en-US" sz="6200" spc="-135" dirty="0" err="1" smtClean="0">
                <a:solidFill>
                  <a:schemeClr val="tx1"/>
                </a:solidFill>
              </a:rPr>
              <a:t>Saphila</a:t>
            </a:r>
            <a:r>
              <a:rPr lang="en-US" sz="6200" spc="-135" dirty="0" smtClean="0">
                <a:solidFill>
                  <a:schemeClr val="tx1"/>
                </a:solidFill>
              </a:rPr>
              <a:t> </a:t>
            </a:r>
            <a:r>
              <a:rPr lang="en-US" sz="6200" spc="-135" dirty="0" err="1" smtClean="0">
                <a:solidFill>
                  <a:schemeClr val="tx1"/>
                </a:solidFill>
              </a:rPr>
              <a:t>Banu</a:t>
            </a:r>
            <a:r>
              <a:rPr lang="en-US" sz="6200" spc="-135" dirty="0" smtClean="0">
                <a:solidFill>
                  <a:schemeClr val="tx1"/>
                </a:solidFill>
              </a:rPr>
              <a:t>, Council Member  (Odisha)</a:t>
            </a:r>
            <a:r>
              <a:rPr lang="en-US" sz="6200" spc="-135" dirty="0" smtClean="0">
                <a:solidFill>
                  <a:schemeClr val="bg1"/>
                </a:solidFill>
              </a:rPr>
              <a:t/>
            </a:r>
            <a:br>
              <a:rPr lang="en-US" sz="6200" spc="-135" dirty="0" smtClean="0">
                <a:solidFill>
                  <a:schemeClr val="bg1"/>
                </a:solidFill>
              </a:rPr>
            </a:br>
            <a:r>
              <a:rPr sz="2950" b="0" spc="240" dirty="0" smtClean="0">
                <a:latin typeface="Myriad Pro"/>
                <a:cs typeface="Myriad Pro"/>
              </a:rPr>
              <a:t> </a:t>
            </a:r>
            <a:r>
              <a:rPr lang="en-US" sz="2950" spc="240" dirty="0" smtClean="0">
                <a:latin typeface="Myriad Pro"/>
                <a:cs typeface="Myriad Pro"/>
              </a:rPr>
              <a:t>State Council Member - Odisha </a:t>
            </a:r>
            <a:r>
              <a:rPr lang="en-US" sz="2950" spc="240" dirty="0">
                <a:latin typeface="Myriad Pro"/>
                <a:cs typeface="Myriad Pro"/>
              </a:rPr>
              <a:t>(YOUTH &amp; COMMUNITY EMPOWERMENT </a:t>
            </a:r>
            <a:r>
              <a:rPr lang="en-US" sz="2950" spc="55" dirty="0">
                <a:latin typeface="Myriad Pro"/>
                <a:cs typeface="Myriad Pro"/>
              </a:rPr>
              <a:t>C</a:t>
            </a:r>
            <a:r>
              <a:rPr lang="en-US" sz="2950" spc="114" dirty="0">
                <a:latin typeface="Myriad Pro"/>
                <a:cs typeface="Myriad Pro"/>
              </a:rPr>
              <a:t>OUNCIL)</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929076" y="5657227"/>
            <a:ext cx="11462876" cy="5216813"/>
          </a:xfrm>
          <a:prstGeom prst="rect">
            <a:avLst/>
          </a:prstGeom>
        </p:spPr>
        <p:txBody>
          <a:bodyPr vert="horz" wrap="square" lIns="0" tIns="0" rIns="0" bIns="0" rtlCol="0">
            <a:spAutoFit/>
          </a:bodyPr>
          <a:lstStyle/>
          <a:p>
            <a:pPr algn="just"/>
            <a:r>
              <a:rPr lang="en-US" sz="4500" b="1" spc="25" dirty="0" smtClean="0">
                <a:latin typeface="Garamond"/>
                <a:cs typeface="Garamond"/>
              </a:rPr>
              <a:t>BIO:- </a:t>
            </a:r>
            <a:r>
              <a:rPr lang="en-US" sz="4200" b="1" spc="25" dirty="0" smtClean="0">
                <a:latin typeface="Garamond"/>
                <a:cs typeface="Garamond"/>
              </a:rPr>
              <a:t>Ms. </a:t>
            </a:r>
            <a:r>
              <a:rPr lang="en-US" sz="4200" b="1" spc="25" dirty="0" err="1" smtClean="0">
                <a:latin typeface="Garamond"/>
                <a:cs typeface="Garamond"/>
              </a:rPr>
              <a:t>Saphila</a:t>
            </a:r>
            <a:r>
              <a:rPr lang="en-US" sz="4200" b="1" spc="25" dirty="0" smtClean="0">
                <a:latin typeface="Garamond"/>
                <a:cs typeface="Garamond"/>
              </a:rPr>
              <a:t> </a:t>
            </a:r>
            <a:r>
              <a:rPr lang="en-US" sz="4200" b="1" spc="25" dirty="0" err="1" smtClean="0">
                <a:latin typeface="Garamond"/>
                <a:cs typeface="Garamond"/>
              </a:rPr>
              <a:t>Banu</a:t>
            </a:r>
            <a:r>
              <a:rPr lang="en-US" sz="4200" b="1" spc="25" dirty="0" smtClean="0">
                <a:latin typeface="Garamond"/>
                <a:cs typeface="Garamond"/>
              </a:rPr>
              <a:t> </a:t>
            </a:r>
            <a:r>
              <a:rPr lang="en-US" sz="4200" b="1" spc="25" dirty="0">
                <a:latin typeface="Garamond"/>
                <a:cs typeface="Garamond"/>
              </a:rPr>
              <a:t>is a skilled professional, currently serving as a </a:t>
            </a:r>
            <a:r>
              <a:rPr lang="en-US" sz="4200" b="1" spc="25" dirty="0" smtClean="0">
                <a:latin typeface="Garamond"/>
                <a:cs typeface="Garamond"/>
              </a:rPr>
              <a:t>functional analyst </a:t>
            </a:r>
            <a:r>
              <a:rPr lang="en-US" sz="4200" b="1" spc="25" dirty="0">
                <a:latin typeface="Garamond"/>
                <a:cs typeface="Garamond"/>
              </a:rPr>
              <a:t>at Airbus in Bangalore. Her expertise in aviation and her role in </a:t>
            </a:r>
            <a:r>
              <a:rPr lang="en-US" sz="4200" b="1" spc="25" dirty="0" smtClean="0">
                <a:latin typeface="Garamond"/>
                <a:cs typeface="Garamond"/>
              </a:rPr>
              <a:t>ensuring the </a:t>
            </a:r>
            <a:r>
              <a:rPr lang="en-US" sz="4200" b="1" spc="25" dirty="0">
                <a:latin typeface="Garamond"/>
                <a:cs typeface="Garamond"/>
              </a:rPr>
              <a:t>smooth functionality </a:t>
            </a:r>
            <a:r>
              <a:rPr lang="en-US" sz="4200" b="1" spc="25" dirty="0" smtClean="0">
                <a:latin typeface="Garamond"/>
                <a:cs typeface="Garamond"/>
              </a:rPr>
              <a:t>of aircraft </a:t>
            </a:r>
            <a:r>
              <a:rPr lang="en-US" sz="4200" b="1" spc="25" dirty="0">
                <a:latin typeface="Garamond"/>
                <a:cs typeface="Garamond"/>
              </a:rPr>
              <a:t>systems exemplify her dedication to </a:t>
            </a:r>
            <a:r>
              <a:rPr lang="en-US" sz="4200" b="1" spc="25" dirty="0" smtClean="0">
                <a:latin typeface="Garamond"/>
                <a:cs typeface="Garamond"/>
              </a:rPr>
              <a:t>the aerospace </a:t>
            </a:r>
            <a:r>
              <a:rPr lang="en-US" sz="4200" b="1" spc="25" dirty="0">
                <a:latin typeface="Garamond"/>
                <a:cs typeface="Garamond"/>
              </a:rPr>
              <a:t>industry. </a:t>
            </a:r>
            <a:r>
              <a:rPr lang="en-US" sz="4200" b="1" spc="25" dirty="0" err="1" smtClean="0">
                <a:latin typeface="Garamond"/>
                <a:cs typeface="Garamond"/>
              </a:rPr>
              <a:t>Saphila’s</a:t>
            </a:r>
            <a:r>
              <a:rPr lang="en-US" sz="4200" b="1" spc="25" dirty="0" smtClean="0">
                <a:latin typeface="Garamond"/>
                <a:cs typeface="Garamond"/>
              </a:rPr>
              <a:t> </a:t>
            </a:r>
            <a:r>
              <a:rPr lang="en-US" sz="4200" b="1" spc="25" dirty="0">
                <a:latin typeface="Garamond"/>
                <a:cs typeface="Garamond"/>
              </a:rPr>
              <a:t>contributions play a crucial part in the safe </a:t>
            </a:r>
            <a:r>
              <a:rPr lang="en-US" sz="4200" b="1" spc="25" dirty="0" smtClean="0">
                <a:latin typeface="Garamond"/>
                <a:cs typeface="Garamond"/>
              </a:rPr>
              <a:t>and efficient </a:t>
            </a:r>
            <a:r>
              <a:rPr lang="en-US" sz="4200" b="1" spc="25" dirty="0">
                <a:latin typeface="Garamond"/>
                <a:cs typeface="Garamond"/>
              </a:rPr>
              <a:t>operation of Airbus aircraft.</a:t>
            </a:r>
            <a:endParaRPr lang="en-US" sz="4200" b="1" spc="25" dirty="0">
              <a:latin typeface="Garamond" panose="02020404030301010803" pitchFamily="18" charset="0"/>
              <a:ea typeface="Gadugi" panose="020B0502040204020203" pitchFamily="34"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90</a:t>
            </a:fld>
            <a:endParaRPr lang="en-US"/>
          </a:p>
        </p:txBody>
      </p:sp>
      <p:pic>
        <p:nvPicPr>
          <p:cNvPr id="17" name="Picture 16"/>
          <p:cNvPicPr/>
          <p:nvPr/>
        </p:nvPicPr>
        <p:blipFill>
          <a:blip r:embed="rId4" cstate="print">
            <a:extLst>
              <a:ext uri="{28A0092B-C50C-407E-A947-70E740481C1C}">
                <a14:useLocalDpi xmlns:a14="http://schemas.microsoft.com/office/drawing/2010/main" val="0"/>
              </a:ext>
            </a:extLst>
          </a:blip>
          <a:stretch>
            <a:fillRect/>
          </a:stretch>
        </p:blipFill>
        <p:spPr>
          <a:xfrm>
            <a:off x="12745083" y="4385510"/>
            <a:ext cx="6146166" cy="6488529"/>
          </a:xfrm>
          <a:prstGeom prst="rect">
            <a:avLst/>
          </a:prstGeom>
        </p:spPr>
      </p:pic>
    </p:spTree>
    <p:extLst>
      <p:ext uri="{BB962C8B-B14F-4D97-AF65-F5344CB8AC3E}">
        <p14:creationId xmlns:p14="http://schemas.microsoft.com/office/powerpoint/2010/main" val="419371720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267280"/>
          </a:xfrm>
          <a:prstGeom prst="rect">
            <a:avLst/>
          </a:prstGeom>
        </p:spPr>
        <p:txBody>
          <a:bodyPr vert="horz" wrap="square" lIns="0" tIns="1101810" rIns="0" bIns="0" rtlCol="0">
            <a:spAutoFit/>
          </a:bodyPr>
          <a:lstStyle/>
          <a:p>
            <a:pPr marL="307340" algn="ctr">
              <a:lnSpc>
                <a:spcPts val="8150"/>
              </a:lnSpc>
            </a:pPr>
            <a:r>
              <a:rPr lang="en-US" sz="6200" spc="-135" dirty="0" err="1" smtClean="0">
                <a:solidFill>
                  <a:schemeClr val="tx1"/>
                </a:solidFill>
              </a:rPr>
              <a:t>Anchal</a:t>
            </a:r>
            <a:r>
              <a:rPr lang="en-US" sz="6200" spc="-135" dirty="0" smtClean="0">
                <a:solidFill>
                  <a:schemeClr val="tx1"/>
                </a:solidFill>
              </a:rPr>
              <a:t> </a:t>
            </a:r>
            <a:r>
              <a:rPr lang="en-US" sz="6200" spc="-135" dirty="0" err="1" smtClean="0">
                <a:solidFill>
                  <a:schemeClr val="tx1"/>
                </a:solidFill>
              </a:rPr>
              <a:t>Shethy</a:t>
            </a:r>
            <a:r>
              <a:rPr lang="en-US" sz="6200" spc="-135" dirty="0" smtClean="0">
                <a:solidFill>
                  <a:schemeClr val="tx1"/>
                </a:solidFill>
              </a:rPr>
              <a:t>, Council Member  (Odisha)</a:t>
            </a:r>
            <a:r>
              <a:rPr lang="en-US" sz="6200" spc="-135" dirty="0" smtClean="0">
                <a:solidFill>
                  <a:schemeClr val="bg1"/>
                </a:solidFill>
              </a:rPr>
              <a:t/>
            </a:r>
            <a:br>
              <a:rPr lang="en-US" sz="6200" spc="-135" dirty="0" smtClean="0">
                <a:solidFill>
                  <a:schemeClr val="bg1"/>
                </a:solidFill>
              </a:rPr>
            </a:br>
            <a:r>
              <a:rPr sz="2950" b="0" spc="240" dirty="0" smtClean="0">
                <a:latin typeface="Myriad Pro"/>
                <a:cs typeface="Myriad Pro"/>
              </a:rPr>
              <a:t> </a:t>
            </a:r>
            <a:r>
              <a:rPr lang="en-US" sz="2950" spc="240" dirty="0" smtClean="0">
                <a:latin typeface="Myriad Pro"/>
                <a:cs typeface="Myriad Pro"/>
              </a:rPr>
              <a:t>State Council Member - Odisha </a:t>
            </a:r>
            <a:r>
              <a:rPr lang="en-US" sz="2950" spc="240" dirty="0">
                <a:latin typeface="Myriad Pro"/>
                <a:cs typeface="Myriad Pro"/>
              </a:rPr>
              <a:t>(YOUTH &amp; COMMUNITY EMPOWERMENT </a:t>
            </a:r>
            <a:r>
              <a:rPr lang="en-US" sz="2950" spc="55" dirty="0">
                <a:latin typeface="Myriad Pro"/>
                <a:cs typeface="Myriad Pro"/>
              </a:rPr>
              <a:t>C</a:t>
            </a:r>
            <a:r>
              <a:rPr lang="en-US" sz="2950" spc="114" dirty="0">
                <a:latin typeface="Myriad Pro"/>
                <a:cs typeface="Myriad Pro"/>
              </a:rPr>
              <a:t>OUNCIL)</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851924" y="5947213"/>
            <a:ext cx="11462876" cy="4570482"/>
          </a:xfrm>
          <a:prstGeom prst="rect">
            <a:avLst/>
          </a:prstGeom>
        </p:spPr>
        <p:txBody>
          <a:bodyPr vert="horz" wrap="square" lIns="0" tIns="0" rIns="0" bIns="0" rtlCol="0">
            <a:spAutoFit/>
          </a:bodyPr>
          <a:lstStyle/>
          <a:p>
            <a:pPr algn="just"/>
            <a:r>
              <a:rPr lang="en-US" sz="4500" b="1" spc="25" dirty="0" smtClean="0">
                <a:latin typeface="Garamond"/>
                <a:cs typeface="Garamond"/>
              </a:rPr>
              <a:t>BIO:- </a:t>
            </a:r>
            <a:r>
              <a:rPr lang="en-US" sz="4200" b="1" spc="25" dirty="0" smtClean="0">
                <a:latin typeface="Garamond"/>
                <a:cs typeface="Garamond"/>
              </a:rPr>
              <a:t>Ms. </a:t>
            </a:r>
            <a:r>
              <a:rPr lang="en-US" sz="4200" b="1" spc="25" dirty="0" err="1">
                <a:latin typeface="Garamond"/>
                <a:cs typeface="Garamond"/>
              </a:rPr>
              <a:t>Anchal</a:t>
            </a:r>
            <a:r>
              <a:rPr lang="en-US" sz="4200" b="1" spc="25" dirty="0">
                <a:latin typeface="Garamond"/>
                <a:cs typeface="Garamond"/>
              </a:rPr>
              <a:t> is a driven individual, currently pursuing her Masters </a:t>
            </a:r>
            <a:r>
              <a:rPr lang="en-US" sz="4200" b="1" spc="25" dirty="0" smtClean="0">
                <a:latin typeface="Garamond"/>
                <a:cs typeface="Garamond"/>
              </a:rPr>
              <a:t>in Constitutional </a:t>
            </a:r>
            <a:r>
              <a:rPr lang="en-US" sz="4200" b="1" spc="25" dirty="0">
                <a:latin typeface="Garamond"/>
                <a:cs typeface="Garamond"/>
              </a:rPr>
              <a:t>Law at </a:t>
            </a:r>
            <a:r>
              <a:rPr lang="en-US" sz="4200" b="1" spc="25" dirty="0" err="1">
                <a:latin typeface="Garamond"/>
                <a:cs typeface="Garamond"/>
              </a:rPr>
              <a:t>Utkal</a:t>
            </a:r>
            <a:r>
              <a:rPr lang="en-US" sz="4200" b="1" spc="25" dirty="0">
                <a:latin typeface="Garamond"/>
                <a:cs typeface="Garamond"/>
              </a:rPr>
              <a:t> University in Bhubaneswar, Odisha. Her passion </a:t>
            </a:r>
            <a:r>
              <a:rPr lang="en-US" sz="4200" b="1" spc="25" dirty="0" smtClean="0">
                <a:latin typeface="Garamond"/>
                <a:cs typeface="Garamond"/>
              </a:rPr>
              <a:t>for legal </a:t>
            </a:r>
            <a:r>
              <a:rPr lang="en-US" sz="4200" b="1" spc="25" dirty="0">
                <a:latin typeface="Garamond"/>
                <a:cs typeface="Garamond"/>
              </a:rPr>
              <a:t>studies and specialization in constitutional law reflects her commitment </a:t>
            </a:r>
            <a:r>
              <a:rPr lang="en-US" sz="4200" b="1" spc="25" dirty="0" smtClean="0">
                <a:latin typeface="Garamond"/>
                <a:cs typeface="Garamond"/>
              </a:rPr>
              <a:t>to understanding </a:t>
            </a:r>
            <a:r>
              <a:rPr lang="en-US" sz="4200" b="1" spc="25" dirty="0">
                <a:latin typeface="Garamond"/>
                <a:cs typeface="Garamond"/>
              </a:rPr>
              <a:t>the foundations of governance and justice.</a:t>
            </a:r>
            <a:endParaRPr lang="en-US" sz="4200" b="1" spc="25" dirty="0">
              <a:latin typeface="Garamond" panose="02020404030301010803" pitchFamily="18" charset="0"/>
              <a:ea typeface="Gadugi" panose="020B0502040204020203" pitchFamily="34"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91</a:t>
            </a:fld>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64771" y="4413439"/>
            <a:ext cx="6126478" cy="6476476"/>
          </a:xfrm>
          <a:prstGeom prst="rect">
            <a:avLst/>
          </a:prstGeom>
        </p:spPr>
      </p:pic>
    </p:spTree>
    <p:extLst>
      <p:ext uri="{BB962C8B-B14F-4D97-AF65-F5344CB8AC3E}">
        <p14:creationId xmlns:p14="http://schemas.microsoft.com/office/powerpoint/2010/main" val="103369672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267280"/>
          </a:xfrm>
          <a:prstGeom prst="rect">
            <a:avLst/>
          </a:prstGeom>
        </p:spPr>
        <p:txBody>
          <a:bodyPr vert="horz" wrap="square" lIns="0" tIns="1101810" rIns="0" bIns="0" rtlCol="0">
            <a:spAutoFit/>
          </a:bodyPr>
          <a:lstStyle/>
          <a:p>
            <a:pPr marL="307340" algn="ctr">
              <a:lnSpc>
                <a:spcPts val="8150"/>
              </a:lnSpc>
            </a:pPr>
            <a:r>
              <a:rPr lang="en-US" sz="6200" spc="-135" dirty="0" err="1" smtClean="0">
                <a:solidFill>
                  <a:schemeClr val="tx1"/>
                </a:solidFill>
              </a:rPr>
              <a:t>Sipra</a:t>
            </a:r>
            <a:r>
              <a:rPr lang="en-US" sz="6200" spc="-135" dirty="0" smtClean="0">
                <a:solidFill>
                  <a:schemeClr val="tx1"/>
                </a:solidFill>
              </a:rPr>
              <a:t> </a:t>
            </a:r>
            <a:r>
              <a:rPr lang="en-US" sz="6200" spc="-135" dirty="0" err="1" smtClean="0">
                <a:solidFill>
                  <a:schemeClr val="tx1"/>
                </a:solidFill>
              </a:rPr>
              <a:t>Suman</a:t>
            </a:r>
            <a:r>
              <a:rPr lang="en-US" sz="6200" spc="-135" dirty="0" smtClean="0">
                <a:solidFill>
                  <a:schemeClr val="tx1"/>
                </a:solidFill>
              </a:rPr>
              <a:t> </a:t>
            </a:r>
            <a:r>
              <a:rPr lang="en-US" sz="6200" spc="-135" dirty="0" err="1" smtClean="0">
                <a:solidFill>
                  <a:schemeClr val="tx1"/>
                </a:solidFill>
              </a:rPr>
              <a:t>Pratihari</a:t>
            </a:r>
            <a:r>
              <a:rPr lang="en-US" sz="6200" spc="-135" dirty="0" smtClean="0">
                <a:solidFill>
                  <a:schemeClr val="tx1"/>
                </a:solidFill>
              </a:rPr>
              <a:t>, Council Member  (Odisha)</a:t>
            </a:r>
            <a:r>
              <a:rPr lang="en-US" sz="6200" spc="-135" dirty="0" smtClean="0">
                <a:solidFill>
                  <a:schemeClr val="bg1"/>
                </a:solidFill>
              </a:rPr>
              <a:t/>
            </a:r>
            <a:br>
              <a:rPr lang="en-US" sz="6200" spc="-135" dirty="0" smtClean="0">
                <a:solidFill>
                  <a:schemeClr val="bg1"/>
                </a:solidFill>
              </a:rPr>
            </a:br>
            <a:r>
              <a:rPr sz="2950" b="0" spc="240" dirty="0" smtClean="0">
                <a:latin typeface="Myriad Pro"/>
                <a:cs typeface="Myriad Pro"/>
              </a:rPr>
              <a:t> </a:t>
            </a:r>
            <a:r>
              <a:rPr lang="en-US" sz="2950" spc="240" dirty="0" smtClean="0">
                <a:latin typeface="Myriad Pro"/>
                <a:cs typeface="Myriad Pro"/>
              </a:rPr>
              <a:t>State Council Member - Odisha </a:t>
            </a:r>
            <a:r>
              <a:rPr lang="en-US" sz="2950" spc="240" dirty="0">
                <a:latin typeface="Myriad Pro"/>
                <a:cs typeface="Myriad Pro"/>
              </a:rPr>
              <a:t>(YOUTH &amp; COMMUNITY EMPOWERMENT </a:t>
            </a:r>
            <a:r>
              <a:rPr lang="en-US" sz="2950" spc="55" dirty="0">
                <a:latin typeface="Myriad Pro"/>
                <a:cs typeface="Myriad Pro"/>
              </a:rPr>
              <a:t>C</a:t>
            </a:r>
            <a:r>
              <a:rPr lang="en-US" sz="2950" spc="114" dirty="0">
                <a:latin typeface="Myriad Pro"/>
                <a:cs typeface="Myriad Pro"/>
              </a:rPr>
              <a:t>OUNCIL)</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937965" y="5821906"/>
            <a:ext cx="11462876" cy="4570482"/>
          </a:xfrm>
          <a:prstGeom prst="rect">
            <a:avLst/>
          </a:prstGeom>
        </p:spPr>
        <p:txBody>
          <a:bodyPr vert="horz" wrap="square" lIns="0" tIns="0" rIns="0" bIns="0" rtlCol="0">
            <a:spAutoFit/>
          </a:bodyPr>
          <a:lstStyle/>
          <a:p>
            <a:pPr algn="just"/>
            <a:r>
              <a:rPr lang="en-US" sz="4500" b="1" spc="25" dirty="0" smtClean="0">
                <a:latin typeface="Garamond"/>
                <a:cs typeface="Garamond"/>
              </a:rPr>
              <a:t>BIO:- </a:t>
            </a:r>
            <a:r>
              <a:rPr lang="en-US" sz="4200" b="1" spc="25" dirty="0" smtClean="0">
                <a:latin typeface="Garamond"/>
                <a:cs typeface="Garamond"/>
              </a:rPr>
              <a:t>Ms. </a:t>
            </a:r>
            <a:r>
              <a:rPr lang="en-US" sz="4200" b="1" spc="25" dirty="0" err="1" smtClean="0">
                <a:latin typeface="Garamond"/>
                <a:cs typeface="Garamond"/>
              </a:rPr>
              <a:t>Sipra</a:t>
            </a:r>
            <a:r>
              <a:rPr lang="en-US" sz="4200" b="1" spc="25" dirty="0" smtClean="0">
                <a:latin typeface="Garamond"/>
                <a:cs typeface="Garamond"/>
              </a:rPr>
              <a:t> </a:t>
            </a:r>
            <a:r>
              <a:rPr lang="en-US" sz="4200" b="1" spc="25" dirty="0" err="1" smtClean="0">
                <a:latin typeface="Garamond"/>
                <a:cs typeface="Garamond"/>
              </a:rPr>
              <a:t>Suman</a:t>
            </a:r>
            <a:r>
              <a:rPr lang="en-US" sz="4200" b="1" spc="25" dirty="0" smtClean="0">
                <a:latin typeface="Garamond"/>
                <a:cs typeface="Garamond"/>
              </a:rPr>
              <a:t> </a:t>
            </a:r>
            <a:r>
              <a:rPr lang="en-US" sz="4200" b="1" spc="25" dirty="0" err="1" smtClean="0">
                <a:latin typeface="Garamond"/>
                <a:cs typeface="Garamond"/>
              </a:rPr>
              <a:t>Pratihari</a:t>
            </a:r>
            <a:r>
              <a:rPr lang="en-US" sz="4200" b="1" spc="25" dirty="0" smtClean="0">
                <a:latin typeface="Garamond"/>
                <a:cs typeface="Garamond"/>
              </a:rPr>
              <a:t> </a:t>
            </a:r>
            <a:r>
              <a:rPr lang="en-US" sz="4200" b="1" spc="25" dirty="0">
                <a:latin typeface="Garamond"/>
                <a:cs typeface="Garamond"/>
              </a:rPr>
              <a:t>is a skilled advocate, lending her expertise to the </a:t>
            </a:r>
            <a:r>
              <a:rPr lang="en-US" sz="4200" b="1" spc="25" dirty="0" smtClean="0">
                <a:latin typeface="Garamond"/>
                <a:cs typeface="Garamond"/>
              </a:rPr>
              <a:t>proceedings of </a:t>
            </a:r>
            <a:r>
              <a:rPr lang="en-US" sz="4200" b="1" spc="25" dirty="0">
                <a:latin typeface="Garamond"/>
                <a:cs typeface="Garamond"/>
              </a:rPr>
              <a:t>the Orissa High Court. Her legal acumen and dedication to the </a:t>
            </a:r>
            <a:r>
              <a:rPr lang="en-US" sz="4200" b="1" spc="25" dirty="0" smtClean="0">
                <a:latin typeface="Garamond"/>
                <a:cs typeface="Garamond"/>
              </a:rPr>
              <a:t>profession make </a:t>
            </a:r>
            <a:r>
              <a:rPr lang="en-US" sz="4200" b="1" spc="25" dirty="0">
                <a:latin typeface="Garamond"/>
                <a:cs typeface="Garamond"/>
              </a:rPr>
              <a:t>her a valuable asset in the realm of law. </a:t>
            </a:r>
            <a:r>
              <a:rPr lang="en-US" sz="4200" b="1" spc="25" dirty="0" err="1" smtClean="0">
                <a:latin typeface="Garamond"/>
                <a:cs typeface="Garamond"/>
              </a:rPr>
              <a:t>Sipra’s</a:t>
            </a:r>
            <a:r>
              <a:rPr lang="en-US" sz="4200" b="1" spc="25" dirty="0" smtClean="0">
                <a:latin typeface="Garamond"/>
                <a:cs typeface="Garamond"/>
              </a:rPr>
              <a:t> </a:t>
            </a:r>
            <a:r>
              <a:rPr lang="en-US" sz="4200" b="1" spc="25" dirty="0">
                <a:latin typeface="Garamond"/>
                <a:cs typeface="Garamond"/>
              </a:rPr>
              <a:t>commitment to justice </a:t>
            </a:r>
            <a:r>
              <a:rPr lang="en-US" sz="4200" b="1" spc="25" dirty="0" smtClean="0">
                <a:latin typeface="Garamond"/>
                <a:cs typeface="Garamond"/>
              </a:rPr>
              <a:t>is evident </a:t>
            </a:r>
            <a:r>
              <a:rPr lang="en-US" sz="4200" b="1" spc="25" dirty="0">
                <a:latin typeface="Garamond"/>
                <a:cs typeface="Garamond"/>
              </a:rPr>
              <a:t>in her work within the esteemed Orissa High Court.</a:t>
            </a:r>
            <a:endParaRPr lang="en-US" sz="4200" b="1" spc="25" dirty="0">
              <a:latin typeface="Garamond" panose="02020404030301010803" pitchFamily="18" charset="0"/>
              <a:ea typeface="Gadugi" panose="020B0502040204020203" pitchFamily="34"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92</a:t>
            </a:fld>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3333" y="4360099"/>
            <a:ext cx="6177916" cy="6513941"/>
          </a:xfrm>
          <a:prstGeom prst="rect">
            <a:avLst/>
          </a:prstGeom>
        </p:spPr>
      </p:pic>
    </p:spTree>
    <p:extLst>
      <p:ext uri="{BB962C8B-B14F-4D97-AF65-F5344CB8AC3E}">
        <p14:creationId xmlns:p14="http://schemas.microsoft.com/office/powerpoint/2010/main" val="28833651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267280"/>
          </a:xfrm>
          <a:prstGeom prst="rect">
            <a:avLst/>
          </a:prstGeom>
        </p:spPr>
        <p:txBody>
          <a:bodyPr vert="horz" wrap="square" lIns="0" tIns="1101810" rIns="0" bIns="0" rtlCol="0">
            <a:spAutoFit/>
          </a:bodyPr>
          <a:lstStyle/>
          <a:p>
            <a:pPr marL="307340" algn="ctr">
              <a:lnSpc>
                <a:spcPts val="8150"/>
              </a:lnSpc>
            </a:pPr>
            <a:r>
              <a:rPr lang="en-US" sz="6200" spc="-135" dirty="0" err="1" smtClean="0">
                <a:solidFill>
                  <a:schemeClr val="tx1"/>
                </a:solidFill>
              </a:rPr>
              <a:t>Meera</a:t>
            </a:r>
            <a:r>
              <a:rPr lang="en-US" sz="6200" spc="-135" dirty="0" smtClean="0">
                <a:solidFill>
                  <a:schemeClr val="tx1"/>
                </a:solidFill>
              </a:rPr>
              <a:t> Panda, Council Member  (Odisha)</a:t>
            </a:r>
            <a:r>
              <a:rPr lang="en-US" sz="6200" spc="-135" dirty="0" smtClean="0">
                <a:solidFill>
                  <a:schemeClr val="bg1"/>
                </a:solidFill>
              </a:rPr>
              <a:t/>
            </a:r>
            <a:br>
              <a:rPr lang="en-US" sz="6200" spc="-135" dirty="0" smtClean="0">
                <a:solidFill>
                  <a:schemeClr val="bg1"/>
                </a:solidFill>
              </a:rPr>
            </a:br>
            <a:r>
              <a:rPr sz="2950" b="0" spc="240" dirty="0" smtClean="0">
                <a:latin typeface="Myriad Pro"/>
                <a:cs typeface="Myriad Pro"/>
              </a:rPr>
              <a:t> </a:t>
            </a:r>
            <a:r>
              <a:rPr lang="en-US" sz="2950" spc="240" dirty="0" smtClean="0">
                <a:latin typeface="Myriad Pro"/>
                <a:cs typeface="Myriad Pro"/>
              </a:rPr>
              <a:t>State Council Member - Odisha </a:t>
            </a:r>
            <a:r>
              <a:rPr lang="en-US" sz="2950" spc="240" dirty="0">
                <a:latin typeface="Myriad Pro"/>
                <a:cs typeface="Myriad Pro"/>
              </a:rPr>
              <a:t>(YOUTH &amp; COMMUNITY EMPOWERMENT </a:t>
            </a:r>
            <a:r>
              <a:rPr lang="en-US" sz="2950" spc="55" dirty="0">
                <a:latin typeface="Myriad Pro"/>
                <a:cs typeface="Myriad Pro"/>
              </a:rPr>
              <a:t>C</a:t>
            </a:r>
            <a:r>
              <a:rPr lang="en-US" sz="2950" spc="114" dirty="0">
                <a:latin typeface="Myriad Pro"/>
                <a:cs typeface="Myriad Pro"/>
              </a:rPr>
              <a:t>OUNCIL)</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888754" y="5693901"/>
            <a:ext cx="11462876" cy="5216813"/>
          </a:xfrm>
          <a:prstGeom prst="rect">
            <a:avLst/>
          </a:prstGeom>
        </p:spPr>
        <p:txBody>
          <a:bodyPr vert="horz" wrap="square" lIns="0" tIns="0" rIns="0" bIns="0" rtlCol="0">
            <a:spAutoFit/>
          </a:bodyPr>
          <a:lstStyle/>
          <a:p>
            <a:pPr algn="just"/>
            <a:r>
              <a:rPr lang="en-US" sz="4500" b="1" spc="25" dirty="0" smtClean="0">
                <a:latin typeface="Garamond"/>
                <a:cs typeface="Garamond"/>
              </a:rPr>
              <a:t>BIO:- </a:t>
            </a:r>
            <a:r>
              <a:rPr lang="en-US" sz="4200" b="1" spc="25" dirty="0" smtClean="0">
                <a:latin typeface="Garamond"/>
                <a:cs typeface="Garamond"/>
              </a:rPr>
              <a:t>Ms. </a:t>
            </a:r>
            <a:r>
              <a:rPr lang="en-US" sz="4200" b="1" spc="25" dirty="0" err="1">
                <a:latin typeface="Garamond"/>
                <a:cs typeface="Garamond"/>
              </a:rPr>
              <a:t>Meera</a:t>
            </a:r>
            <a:r>
              <a:rPr lang="en-US" sz="4200" b="1" spc="25" dirty="0">
                <a:latin typeface="Garamond"/>
                <a:cs typeface="Garamond"/>
              </a:rPr>
              <a:t> Panda, a highly qualified legal professional with a degree </a:t>
            </a:r>
            <a:r>
              <a:rPr lang="en-US" sz="4200" b="1" spc="25" dirty="0" smtClean="0">
                <a:latin typeface="Garamond"/>
                <a:cs typeface="Garamond"/>
              </a:rPr>
              <a:t>in BA LLB </a:t>
            </a:r>
            <a:r>
              <a:rPr lang="en-US" sz="4200" b="1" spc="25" dirty="0">
                <a:latin typeface="Garamond"/>
                <a:cs typeface="Garamond"/>
              </a:rPr>
              <a:t>and LLM, excels in the field of law. As an advocate, she combines </a:t>
            </a:r>
            <a:r>
              <a:rPr lang="en-US" sz="4200" b="1" spc="25" dirty="0" smtClean="0">
                <a:latin typeface="Garamond"/>
                <a:cs typeface="Garamond"/>
              </a:rPr>
              <a:t>her academic </a:t>
            </a:r>
            <a:r>
              <a:rPr lang="en-US" sz="4200" b="1" spc="25" dirty="0">
                <a:latin typeface="Garamond"/>
                <a:cs typeface="Garamond"/>
              </a:rPr>
              <a:t>prowess with a passion for justice, representing clients </a:t>
            </a:r>
            <a:r>
              <a:rPr lang="en-US" sz="4200" b="1" spc="25" dirty="0" smtClean="0">
                <a:latin typeface="Garamond"/>
                <a:cs typeface="Garamond"/>
              </a:rPr>
              <a:t>effectively. </a:t>
            </a:r>
            <a:r>
              <a:rPr lang="en-US" sz="4200" b="1" spc="25" dirty="0" err="1" smtClean="0">
                <a:latin typeface="Garamond"/>
                <a:cs typeface="Garamond"/>
              </a:rPr>
              <a:t>Meera’s</a:t>
            </a:r>
            <a:r>
              <a:rPr lang="en-US" sz="4200" b="1" spc="25" dirty="0" smtClean="0">
                <a:latin typeface="Garamond"/>
                <a:cs typeface="Garamond"/>
              </a:rPr>
              <a:t> </a:t>
            </a:r>
            <a:r>
              <a:rPr lang="en-US" sz="4200" b="1" spc="25" dirty="0">
                <a:latin typeface="Garamond"/>
                <a:cs typeface="Garamond"/>
              </a:rPr>
              <a:t>commitment to the legal profession is evident in her expertise </a:t>
            </a:r>
            <a:r>
              <a:rPr lang="en-US" sz="4200" b="1" spc="25" dirty="0" smtClean="0">
                <a:latin typeface="Garamond"/>
                <a:cs typeface="Garamond"/>
              </a:rPr>
              <a:t>and dedication </a:t>
            </a:r>
            <a:r>
              <a:rPr lang="en-US" sz="4200" b="1" spc="25" dirty="0">
                <a:latin typeface="Garamond"/>
                <a:cs typeface="Garamond"/>
              </a:rPr>
              <a:t>to upholding the </a:t>
            </a:r>
            <a:r>
              <a:rPr lang="en-US" sz="4200" b="1" spc="25" dirty="0" smtClean="0">
                <a:latin typeface="Garamond"/>
                <a:cs typeface="Garamond"/>
              </a:rPr>
              <a:t>law.</a:t>
            </a:r>
            <a:endParaRPr lang="en-US" sz="4200" b="1" spc="25" dirty="0">
              <a:latin typeface="Garamond" panose="02020404030301010803" pitchFamily="18" charset="0"/>
              <a:ea typeface="Gadugi" panose="020B0502040204020203" pitchFamily="34"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93</a:t>
            </a:fld>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3335" y="4419155"/>
            <a:ext cx="6177914" cy="6491559"/>
          </a:xfrm>
          <a:prstGeom prst="rect">
            <a:avLst/>
          </a:prstGeom>
        </p:spPr>
      </p:pic>
    </p:spTree>
    <p:extLst>
      <p:ext uri="{BB962C8B-B14F-4D97-AF65-F5344CB8AC3E}">
        <p14:creationId xmlns:p14="http://schemas.microsoft.com/office/powerpoint/2010/main" val="42793867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267280"/>
          </a:xfrm>
          <a:prstGeom prst="rect">
            <a:avLst/>
          </a:prstGeom>
        </p:spPr>
        <p:txBody>
          <a:bodyPr vert="horz" wrap="square" lIns="0" tIns="1101810" rIns="0" bIns="0" rtlCol="0">
            <a:spAutoFit/>
          </a:bodyPr>
          <a:lstStyle/>
          <a:p>
            <a:pPr marL="307340" algn="ctr">
              <a:lnSpc>
                <a:spcPts val="8150"/>
              </a:lnSpc>
            </a:pPr>
            <a:r>
              <a:rPr lang="en-US" sz="6200" spc="-135" dirty="0" err="1" smtClean="0">
                <a:solidFill>
                  <a:schemeClr val="tx1"/>
                </a:solidFill>
              </a:rPr>
              <a:t>Barsha</a:t>
            </a:r>
            <a:r>
              <a:rPr lang="en-US" sz="6200" spc="-135" dirty="0" smtClean="0">
                <a:solidFill>
                  <a:schemeClr val="tx1"/>
                </a:solidFill>
              </a:rPr>
              <a:t> </a:t>
            </a:r>
            <a:r>
              <a:rPr lang="en-US" sz="6200" spc="-135" dirty="0" err="1" smtClean="0">
                <a:solidFill>
                  <a:schemeClr val="tx1"/>
                </a:solidFill>
              </a:rPr>
              <a:t>Padhi</a:t>
            </a:r>
            <a:r>
              <a:rPr lang="en-US" sz="6200" spc="-135" dirty="0" smtClean="0">
                <a:solidFill>
                  <a:schemeClr val="tx1"/>
                </a:solidFill>
              </a:rPr>
              <a:t>, Council Member  (Odisha)</a:t>
            </a:r>
            <a:r>
              <a:rPr lang="en-US" sz="6200" spc="-135" dirty="0" smtClean="0">
                <a:solidFill>
                  <a:schemeClr val="bg1"/>
                </a:solidFill>
              </a:rPr>
              <a:t/>
            </a:r>
            <a:br>
              <a:rPr lang="en-US" sz="6200" spc="-135" dirty="0" smtClean="0">
                <a:solidFill>
                  <a:schemeClr val="bg1"/>
                </a:solidFill>
              </a:rPr>
            </a:br>
            <a:r>
              <a:rPr sz="2950" b="0" spc="240" dirty="0" smtClean="0">
                <a:latin typeface="Myriad Pro"/>
                <a:cs typeface="Myriad Pro"/>
              </a:rPr>
              <a:t> </a:t>
            </a:r>
            <a:r>
              <a:rPr lang="en-US" sz="2950" spc="240" dirty="0" smtClean="0">
                <a:latin typeface="Myriad Pro"/>
                <a:cs typeface="Myriad Pro"/>
              </a:rPr>
              <a:t>State Council Member - Odisha </a:t>
            </a:r>
            <a:r>
              <a:rPr lang="en-US" sz="2950" spc="240" dirty="0">
                <a:latin typeface="Myriad Pro"/>
                <a:cs typeface="Myriad Pro"/>
              </a:rPr>
              <a:t>(YOUTH &amp; COMMUNITY EMPOWERMENT </a:t>
            </a:r>
            <a:r>
              <a:rPr lang="en-US" sz="2950" spc="55" dirty="0">
                <a:latin typeface="Myriad Pro"/>
                <a:cs typeface="Myriad Pro"/>
              </a:rPr>
              <a:t>C</a:t>
            </a:r>
            <a:r>
              <a:rPr lang="en-US" sz="2950" spc="114" dirty="0">
                <a:latin typeface="Myriad Pro"/>
                <a:cs typeface="Myriad Pro"/>
              </a:rPr>
              <a:t>OUNCIL)</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937965" y="5821906"/>
            <a:ext cx="11462876" cy="4785926"/>
          </a:xfrm>
          <a:prstGeom prst="rect">
            <a:avLst/>
          </a:prstGeom>
        </p:spPr>
        <p:txBody>
          <a:bodyPr vert="horz" wrap="square" lIns="0" tIns="0" rIns="0" bIns="0" rtlCol="0">
            <a:spAutoFit/>
          </a:bodyPr>
          <a:lstStyle/>
          <a:p>
            <a:pPr algn="just"/>
            <a:r>
              <a:rPr lang="en-US" sz="4500" b="1" spc="25" dirty="0" smtClean="0">
                <a:latin typeface="Garamond"/>
                <a:cs typeface="Garamond"/>
              </a:rPr>
              <a:t>BIO:- </a:t>
            </a:r>
            <a:r>
              <a:rPr lang="en-US" sz="3800" b="1" spc="25" dirty="0" smtClean="0">
                <a:latin typeface="Garamond"/>
                <a:cs typeface="Garamond"/>
              </a:rPr>
              <a:t>Ms. </a:t>
            </a:r>
            <a:r>
              <a:rPr lang="en-US" sz="3800" b="1" spc="25" dirty="0" err="1">
                <a:latin typeface="Garamond"/>
                <a:cs typeface="Garamond"/>
              </a:rPr>
              <a:t>Barsha</a:t>
            </a:r>
            <a:r>
              <a:rPr lang="en-US" sz="3800" b="1" spc="25" dirty="0">
                <a:latin typeface="Garamond"/>
                <a:cs typeface="Garamond"/>
              </a:rPr>
              <a:t> </a:t>
            </a:r>
            <a:r>
              <a:rPr lang="en-US" sz="3800" b="1" spc="25" dirty="0" err="1">
                <a:latin typeface="Garamond"/>
                <a:cs typeface="Garamond"/>
              </a:rPr>
              <a:t>Padhi</a:t>
            </a:r>
            <a:r>
              <a:rPr lang="en-US" sz="3800" b="1" spc="25" dirty="0">
                <a:latin typeface="Garamond"/>
                <a:cs typeface="Garamond"/>
              </a:rPr>
              <a:t>, a dedicated homemaker, is also on a journey </a:t>
            </a:r>
            <a:r>
              <a:rPr lang="en-US" sz="3800" b="1" spc="25" dirty="0" smtClean="0">
                <a:latin typeface="Garamond"/>
                <a:cs typeface="Garamond"/>
              </a:rPr>
              <a:t>of personal </a:t>
            </a:r>
            <a:r>
              <a:rPr lang="en-US" sz="3800" b="1" spc="25" dirty="0">
                <a:latin typeface="Garamond"/>
                <a:cs typeface="Garamond"/>
              </a:rPr>
              <a:t>growth. She is currently pursuing her </a:t>
            </a:r>
            <a:r>
              <a:rPr lang="en-US" sz="3800" b="1" spc="25" dirty="0" err="1">
                <a:latin typeface="Garamond"/>
                <a:cs typeface="Garamond"/>
              </a:rPr>
              <a:t>B.Ed</a:t>
            </a:r>
            <a:r>
              <a:rPr lang="en-US" sz="3800" b="1" spc="25" dirty="0">
                <a:latin typeface="Garamond"/>
                <a:cs typeface="Garamond"/>
              </a:rPr>
              <a:t> degree, demonstrating </a:t>
            </a:r>
            <a:r>
              <a:rPr lang="en-US" sz="3800" b="1" spc="25" dirty="0" smtClean="0">
                <a:latin typeface="Garamond"/>
                <a:cs typeface="Garamond"/>
              </a:rPr>
              <a:t>her commitment </a:t>
            </a:r>
            <a:r>
              <a:rPr lang="en-US" sz="3800" b="1" spc="25" dirty="0">
                <a:latin typeface="Garamond"/>
                <a:cs typeface="Garamond"/>
              </a:rPr>
              <a:t>to education and self-improvement. </a:t>
            </a:r>
            <a:r>
              <a:rPr lang="en-US" sz="3800" b="1" spc="25" dirty="0" err="1" smtClean="0">
                <a:latin typeface="Garamond"/>
                <a:cs typeface="Garamond"/>
              </a:rPr>
              <a:t>Barsha’s</a:t>
            </a:r>
            <a:r>
              <a:rPr lang="en-US" sz="3800" b="1" spc="25" dirty="0" smtClean="0">
                <a:latin typeface="Garamond"/>
                <a:cs typeface="Garamond"/>
              </a:rPr>
              <a:t> </a:t>
            </a:r>
            <a:r>
              <a:rPr lang="en-US" sz="3800" b="1" spc="25" dirty="0">
                <a:latin typeface="Garamond"/>
                <a:cs typeface="Garamond"/>
              </a:rPr>
              <a:t>ability to balance </a:t>
            </a:r>
            <a:r>
              <a:rPr lang="en-US" sz="3800" b="1" spc="25" dirty="0" smtClean="0">
                <a:latin typeface="Garamond"/>
                <a:cs typeface="Garamond"/>
              </a:rPr>
              <a:t>her responsibilities </a:t>
            </a:r>
            <a:r>
              <a:rPr lang="en-US" sz="3800" b="1" spc="25" dirty="0">
                <a:latin typeface="Garamond"/>
                <a:cs typeface="Garamond"/>
              </a:rPr>
              <a:t>as a housewife while investing in her own education is </a:t>
            </a:r>
            <a:r>
              <a:rPr lang="en-US" sz="3800" b="1" spc="25" dirty="0" smtClean="0">
                <a:latin typeface="Garamond"/>
                <a:cs typeface="Garamond"/>
              </a:rPr>
              <a:t>an inspiring </a:t>
            </a:r>
            <a:r>
              <a:rPr lang="en-US" sz="3800" b="1" spc="25" dirty="0">
                <a:latin typeface="Garamond"/>
                <a:cs typeface="Garamond"/>
              </a:rPr>
              <a:t>testament to her determination and pursuit of lifelong learning.</a:t>
            </a:r>
            <a:endParaRPr lang="en-US" sz="3800" b="1" spc="25" dirty="0">
              <a:latin typeface="Garamond" panose="02020404030301010803" pitchFamily="18" charset="0"/>
              <a:ea typeface="Gadugi" panose="020B0502040204020203" pitchFamily="34"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94</a:t>
            </a:fld>
            <a:endParaRPr lang="en-US"/>
          </a:p>
        </p:txBody>
      </p:sp>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12713334" y="4397564"/>
            <a:ext cx="6177915" cy="6513150"/>
          </a:xfrm>
          <a:prstGeom prst="rect">
            <a:avLst/>
          </a:prstGeom>
        </p:spPr>
      </p:pic>
    </p:spTree>
    <p:extLst>
      <p:ext uri="{BB962C8B-B14F-4D97-AF65-F5344CB8AC3E}">
        <p14:creationId xmlns:p14="http://schemas.microsoft.com/office/powerpoint/2010/main" val="151227212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267280"/>
          </a:xfrm>
          <a:prstGeom prst="rect">
            <a:avLst/>
          </a:prstGeom>
        </p:spPr>
        <p:txBody>
          <a:bodyPr vert="horz" wrap="square" lIns="0" tIns="1101810" rIns="0" bIns="0" rtlCol="0">
            <a:spAutoFit/>
          </a:bodyPr>
          <a:lstStyle/>
          <a:p>
            <a:pPr marL="307340" algn="ctr">
              <a:lnSpc>
                <a:spcPts val="8150"/>
              </a:lnSpc>
            </a:pPr>
            <a:r>
              <a:rPr lang="en-US" sz="6600" dirty="0" err="1"/>
              <a:t>Bijaylaxmi</a:t>
            </a:r>
            <a:r>
              <a:rPr lang="en-US" sz="6600" dirty="0"/>
              <a:t> </a:t>
            </a:r>
            <a:r>
              <a:rPr lang="en-US" sz="6600" dirty="0" err="1"/>
              <a:t>Samal</a:t>
            </a:r>
            <a:r>
              <a:rPr lang="en-US" sz="6200" spc="-135" dirty="0" smtClean="0">
                <a:solidFill>
                  <a:schemeClr val="tx1"/>
                </a:solidFill>
              </a:rPr>
              <a:t>, Council Member  (Odisha)</a:t>
            </a:r>
            <a:r>
              <a:rPr lang="en-US" sz="6200" spc="-135" dirty="0" smtClean="0">
                <a:solidFill>
                  <a:schemeClr val="bg1"/>
                </a:solidFill>
              </a:rPr>
              <a:t/>
            </a:r>
            <a:br>
              <a:rPr lang="en-US" sz="6200" spc="-135" dirty="0" smtClean="0">
                <a:solidFill>
                  <a:schemeClr val="bg1"/>
                </a:solidFill>
              </a:rPr>
            </a:br>
            <a:r>
              <a:rPr sz="2950" b="0" spc="240" dirty="0" smtClean="0">
                <a:latin typeface="Myriad Pro"/>
                <a:cs typeface="Myriad Pro"/>
              </a:rPr>
              <a:t> </a:t>
            </a:r>
            <a:r>
              <a:rPr lang="en-US" sz="2950" spc="240" dirty="0" smtClean="0">
                <a:latin typeface="Myriad Pro"/>
                <a:cs typeface="Myriad Pro"/>
              </a:rPr>
              <a:t>State Council Member - Odisha </a:t>
            </a:r>
            <a:r>
              <a:rPr lang="en-US" sz="2950" spc="240" dirty="0">
                <a:latin typeface="Myriad Pro"/>
                <a:cs typeface="Myriad Pro"/>
              </a:rPr>
              <a:t>(YOUTH &amp; COMMUNITY EMPOWERMENT </a:t>
            </a:r>
            <a:r>
              <a:rPr lang="en-US" sz="2950" spc="55" dirty="0">
                <a:latin typeface="Myriad Pro"/>
                <a:cs typeface="Myriad Pro"/>
              </a:rPr>
              <a:t>C</a:t>
            </a:r>
            <a:r>
              <a:rPr lang="en-US" sz="2950" spc="114" dirty="0">
                <a:latin typeface="Myriad Pro"/>
                <a:cs typeface="Myriad Pro"/>
              </a:rPr>
              <a:t>OUNCIL)</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937965" y="5821906"/>
            <a:ext cx="11462876" cy="4385816"/>
          </a:xfrm>
          <a:prstGeom prst="rect">
            <a:avLst/>
          </a:prstGeom>
        </p:spPr>
        <p:txBody>
          <a:bodyPr vert="horz" wrap="square" lIns="0" tIns="0" rIns="0" bIns="0" rtlCol="0">
            <a:spAutoFit/>
          </a:bodyPr>
          <a:lstStyle/>
          <a:p>
            <a:pPr algn="just"/>
            <a:r>
              <a:rPr lang="en-US" sz="4500" b="1" spc="25" dirty="0" smtClean="0">
                <a:latin typeface="Garamond"/>
                <a:cs typeface="Garamond"/>
              </a:rPr>
              <a:t>BIO:- </a:t>
            </a:r>
            <a:r>
              <a:rPr lang="en-US" sz="3800" b="1" spc="25" dirty="0" smtClean="0">
                <a:latin typeface="Garamond" panose="02020404030301010803" pitchFamily="18" charset="0"/>
                <a:cs typeface="Garamond"/>
              </a:rPr>
              <a:t>Ms. </a:t>
            </a:r>
            <a:r>
              <a:rPr lang="en-US" sz="4000" b="1" dirty="0" err="1" smtClean="0">
                <a:latin typeface="Garamond" panose="02020404030301010803" pitchFamily="18" charset="0"/>
              </a:rPr>
              <a:t>Bijayalaxmi</a:t>
            </a:r>
            <a:r>
              <a:rPr lang="en-US" sz="4000" b="1" dirty="0" smtClean="0">
                <a:latin typeface="Garamond" panose="02020404030301010803" pitchFamily="18" charset="0"/>
              </a:rPr>
              <a:t> </a:t>
            </a:r>
            <a:r>
              <a:rPr lang="en-US" sz="4000" b="1" dirty="0">
                <a:latin typeface="Garamond" panose="02020404030301010803" pitchFamily="18" charset="0"/>
              </a:rPr>
              <a:t>is a dedicated counseling psychologist known for her compassionate and insightful approach to mental well-being. With years of experience, she empowers individuals to navigate life's challenges and find emotional balance. Her commitment to mental health is a guiding light for those seeking support and guidance.</a:t>
            </a:r>
            <a:endParaRPr lang="en-US" sz="3800" b="1" spc="25" dirty="0">
              <a:latin typeface="Garamond" panose="02020404030301010803" pitchFamily="18" charset="0"/>
              <a:ea typeface="Gadugi" panose="020B0502040204020203" pitchFamily="34" charset="0"/>
              <a:cs typeface="Garamond"/>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95</a:t>
            </a:fld>
            <a:endParaRPr lang="en-US"/>
          </a:p>
        </p:txBody>
      </p:sp>
      <p:pic>
        <p:nvPicPr>
          <p:cNvPr id="17" name="Picture 16"/>
          <p:cNvPicPr/>
          <p:nvPr/>
        </p:nvPicPr>
        <p:blipFill>
          <a:blip r:embed="rId4" cstate="print">
            <a:extLst>
              <a:ext uri="{28A0092B-C50C-407E-A947-70E740481C1C}">
                <a14:useLocalDpi xmlns:a14="http://schemas.microsoft.com/office/drawing/2010/main" val="0"/>
              </a:ext>
            </a:extLst>
          </a:blip>
          <a:stretch>
            <a:fillRect/>
          </a:stretch>
        </p:blipFill>
        <p:spPr>
          <a:xfrm>
            <a:off x="12713335" y="4397564"/>
            <a:ext cx="6177914" cy="6513150"/>
          </a:xfrm>
          <a:prstGeom prst="rect">
            <a:avLst/>
          </a:prstGeom>
        </p:spPr>
      </p:pic>
    </p:spTree>
    <p:extLst>
      <p:ext uri="{BB962C8B-B14F-4D97-AF65-F5344CB8AC3E}">
        <p14:creationId xmlns:p14="http://schemas.microsoft.com/office/powerpoint/2010/main" val="262973107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267280"/>
          </a:xfrm>
          <a:prstGeom prst="rect">
            <a:avLst/>
          </a:prstGeom>
        </p:spPr>
        <p:txBody>
          <a:bodyPr vert="horz" wrap="square" lIns="0" tIns="1101810" rIns="0" bIns="0" rtlCol="0">
            <a:spAutoFit/>
          </a:bodyPr>
          <a:lstStyle/>
          <a:p>
            <a:pPr marL="307340" lvl="0" algn="ctr">
              <a:lnSpc>
                <a:spcPts val="8150"/>
              </a:lnSpc>
            </a:pPr>
            <a:r>
              <a:rPr lang="en-US" sz="6600" dirty="0" err="1"/>
              <a:t>Tejaswini</a:t>
            </a:r>
            <a:r>
              <a:rPr lang="en-US" sz="6600" dirty="0"/>
              <a:t> </a:t>
            </a:r>
            <a:r>
              <a:rPr lang="en-US" sz="6600" dirty="0" smtClean="0"/>
              <a:t>Pradhan</a:t>
            </a:r>
            <a:r>
              <a:rPr lang="en-US" sz="6200" spc="-135" dirty="0" smtClean="0">
                <a:solidFill>
                  <a:schemeClr val="tx1"/>
                </a:solidFill>
              </a:rPr>
              <a:t>, Council Member  (Odisha)</a:t>
            </a:r>
            <a:r>
              <a:rPr lang="en-US" sz="6200" spc="-135" dirty="0" smtClean="0">
                <a:solidFill>
                  <a:schemeClr val="bg1"/>
                </a:solidFill>
              </a:rPr>
              <a:t/>
            </a:r>
            <a:br>
              <a:rPr lang="en-US" sz="6200" spc="-135" dirty="0" smtClean="0">
                <a:solidFill>
                  <a:schemeClr val="bg1"/>
                </a:solidFill>
              </a:rPr>
            </a:br>
            <a:r>
              <a:rPr sz="2950" b="0" spc="240" dirty="0" smtClean="0">
                <a:latin typeface="Myriad Pro"/>
                <a:cs typeface="Myriad Pro"/>
              </a:rPr>
              <a:t> </a:t>
            </a:r>
            <a:r>
              <a:rPr lang="en-US" sz="2950" spc="240" dirty="0" smtClean="0">
                <a:latin typeface="Myriad Pro"/>
                <a:cs typeface="Myriad Pro"/>
              </a:rPr>
              <a:t>State Council Member - Odisha </a:t>
            </a:r>
            <a:r>
              <a:rPr lang="en-US" sz="2950" spc="240" dirty="0">
                <a:latin typeface="Myriad Pro"/>
                <a:cs typeface="Myriad Pro"/>
              </a:rPr>
              <a:t>(YOUTH &amp; COMMUNITY EMPOWERMENT </a:t>
            </a:r>
            <a:r>
              <a:rPr lang="en-US" sz="2950" spc="55" dirty="0">
                <a:latin typeface="Myriad Pro"/>
                <a:cs typeface="Myriad Pro"/>
              </a:rPr>
              <a:t>C</a:t>
            </a:r>
            <a:r>
              <a:rPr lang="en-US" sz="2950" spc="114" dirty="0">
                <a:latin typeface="Myriad Pro"/>
                <a:cs typeface="Myriad Pro"/>
              </a:rPr>
              <a:t>OUNCIL)</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937965" y="5821906"/>
            <a:ext cx="11462876" cy="5262979"/>
          </a:xfrm>
          <a:prstGeom prst="rect">
            <a:avLst/>
          </a:prstGeom>
        </p:spPr>
        <p:txBody>
          <a:bodyPr vert="horz" wrap="square" lIns="0" tIns="0" rIns="0" bIns="0" rtlCol="0">
            <a:spAutoFit/>
          </a:bodyPr>
          <a:lstStyle/>
          <a:p>
            <a:pPr algn="just"/>
            <a:r>
              <a:rPr lang="en-US" sz="4500" b="1" spc="25" dirty="0" smtClean="0">
                <a:latin typeface="Garamond"/>
                <a:cs typeface="Garamond"/>
              </a:rPr>
              <a:t>BIO:- </a:t>
            </a:r>
            <a:r>
              <a:rPr lang="en-US" sz="3300" b="1" spc="25" dirty="0" smtClean="0">
                <a:latin typeface="Garamond" panose="02020404030301010803" pitchFamily="18" charset="0"/>
                <a:cs typeface="Garamond"/>
              </a:rPr>
              <a:t>Ms. </a:t>
            </a:r>
            <a:r>
              <a:rPr lang="en-US" sz="3300" b="1" dirty="0" err="1">
                <a:latin typeface="Garamond" panose="02020404030301010803" pitchFamily="18" charset="0"/>
              </a:rPr>
              <a:t>Tejaswini</a:t>
            </a:r>
            <a:r>
              <a:rPr lang="en-US" sz="3300" b="1" dirty="0">
                <a:latin typeface="Garamond" panose="02020404030301010803" pitchFamily="18" charset="0"/>
              </a:rPr>
              <a:t> is a dedicated Sub Inspector in the Excise Department, committed to upholding the law and ensuring the responsible handling of alcoholic beverages. With a strong sense of duty, she works tirelessly to maintain order and enforce regulations in her jurisdiction. Her passion for justice and public safety is </a:t>
            </a:r>
            <a:r>
              <a:rPr lang="en-US" sz="3300" b="1" dirty="0" smtClean="0">
                <a:latin typeface="Garamond" panose="02020404030301010803" pitchFamily="18" charset="0"/>
              </a:rPr>
              <a:t>unwavering. View </a:t>
            </a:r>
            <a:r>
              <a:rPr lang="en-US" sz="3300" b="1" dirty="0">
                <a:latin typeface="Garamond" panose="02020404030301010803" pitchFamily="18" charset="0"/>
              </a:rPr>
              <a:t>on women Empowerment: Decision making power should be given to women &amp; also a platform to share their idea &amp; create change, access to  opportunities &amp; resources ,to control over her own Life inside &amp; outside of her home.</a:t>
            </a:r>
            <a:endParaRPr lang="en-IN" sz="3300" b="1" dirty="0">
              <a:latin typeface="Garamond" panose="02020404030301010803" pitchFamily="18" charset="0"/>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96</a:t>
            </a:fld>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3335" y="4397564"/>
            <a:ext cx="6177914" cy="6513150"/>
          </a:xfrm>
          <a:prstGeom prst="rect">
            <a:avLst/>
          </a:prstGeom>
        </p:spPr>
      </p:pic>
    </p:spTree>
    <p:extLst>
      <p:ext uri="{BB962C8B-B14F-4D97-AF65-F5344CB8AC3E}">
        <p14:creationId xmlns:p14="http://schemas.microsoft.com/office/powerpoint/2010/main" val="180440262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267280"/>
          </a:xfrm>
          <a:prstGeom prst="rect">
            <a:avLst/>
          </a:prstGeom>
        </p:spPr>
        <p:txBody>
          <a:bodyPr vert="horz" wrap="square" lIns="0" tIns="1101810" rIns="0" bIns="0" rtlCol="0">
            <a:spAutoFit/>
          </a:bodyPr>
          <a:lstStyle/>
          <a:p>
            <a:pPr marL="307340" algn="ctr">
              <a:lnSpc>
                <a:spcPts val="8150"/>
              </a:lnSpc>
            </a:pPr>
            <a:r>
              <a:rPr lang="en-US" sz="6600" dirty="0" err="1"/>
              <a:t>Tapaswini</a:t>
            </a:r>
            <a:r>
              <a:rPr lang="en-US" sz="6600" dirty="0"/>
              <a:t> </a:t>
            </a:r>
            <a:r>
              <a:rPr lang="en-US" sz="6600" dirty="0" smtClean="0"/>
              <a:t>Swain</a:t>
            </a:r>
            <a:r>
              <a:rPr lang="en-US" sz="6200" spc="-135" dirty="0" smtClean="0">
                <a:solidFill>
                  <a:schemeClr val="tx1"/>
                </a:solidFill>
              </a:rPr>
              <a:t>, Council Member  (Odisha)</a:t>
            </a:r>
            <a:r>
              <a:rPr lang="en-US" sz="6200" spc="-135" dirty="0" smtClean="0">
                <a:solidFill>
                  <a:schemeClr val="bg1"/>
                </a:solidFill>
              </a:rPr>
              <a:t/>
            </a:r>
            <a:br>
              <a:rPr lang="en-US" sz="6200" spc="-135" dirty="0" smtClean="0">
                <a:solidFill>
                  <a:schemeClr val="bg1"/>
                </a:solidFill>
              </a:rPr>
            </a:br>
            <a:r>
              <a:rPr sz="2950" b="0" spc="240" dirty="0" smtClean="0">
                <a:latin typeface="Myriad Pro"/>
                <a:cs typeface="Myriad Pro"/>
              </a:rPr>
              <a:t> </a:t>
            </a:r>
            <a:r>
              <a:rPr lang="en-US" sz="2950" spc="240" dirty="0" smtClean="0">
                <a:latin typeface="Myriad Pro"/>
                <a:cs typeface="Myriad Pro"/>
              </a:rPr>
              <a:t>State Council Member - Odisha </a:t>
            </a:r>
            <a:r>
              <a:rPr lang="en-US" sz="2950" spc="240" dirty="0">
                <a:latin typeface="Myriad Pro"/>
                <a:cs typeface="Myriad Pro"/>
              </a:rPr>
              <a:t>(YOUTH &amp; COMMUNITY EMPOWERMENT </a:t>
            </a:r>
            <a:r>
              <a:rPr lang="en-US" sz="2950" spc="55" dirty="0">
                <a:latin typeface="Myriad Pro"/>
                <a:cs typeface="Myriad Pro"/>
              </a:rPr>
              <a:t>C</a:t>
            </a:r>
            <a:r>
              <a:rPr lang="en-US" sz="2950" spc="114" dirty="0">
                <a:latin typeface="Myriad Pro"/>
                <a:cs typeface="Myriad Pro"/>
              </a:rPr>
              <a:t>OUNCIL)</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915107" y="5420559"/>
            <a:ext cx="11462876" cy="5678478"/>
          </a:xfrm>
          <a:prstGeom prst="rect">
            <a:avLst/>
          </a:prstGeom>
        </p:spPr>
        <p:txBody>
          <a:bodyPr vert="horz" wrap="square" lIns="0" tIns="0" rIns="0" bIns="0" rtlCol="0">
            <a:spAutoFit/>
          </a:bodyPr>
          <a:lstStyle/>
          <a:p>
            <a:pPr algn="just"/>
            <a:r>
              <a:rPr lang="en-US" sz="4500" b="1" spc="25" dirty="0" smtClean="0">
                <a:latin typeface="Garamond"/>
                <a:cs typeface="Garamond"/>
              </a:rPr>
              <a:t>BIO:- </a:t>
            </a:r>
            <a:r>
              <a:rPr lang="en-US" sz="3300" b="1" spc="25" dirty="0" smtClean="0">
                <a:latin typeface="Garamond" panose="02020404030301010803" pitchFamily="18" charset="0"/>
                <a:cs typeface="Garamond"/>
              </a:rPr>
              <a:t>Ms. </a:t>
            </a:r>
            <a:r>
              <a:rPr lang="en-US" sz="3600" b="1" dirty="0" err="1">
                <a:latin typeface="Garamond" panose="02020404030301010803" pitchFamily="18" charset="0"/>
              </a:rPr>
              <a:t>Tapaswini</a:t>
            </a:r>
            <a:r>
              <a:rPr lang="en-US" sz="3600" b="1" dirty="0">
                <a:latin typeface="Garamond" panose="02020404030301010803" pitchFamily="18" charset="0"/>
              </a:rPr>
              <a:t> is a dedicated advocate whose expertise lies in the realm of family law. With a passion for upholding justice within the intricate dynamics of familial relationships, she has carved a niche for herself in this specialized field. Her legal acumen and empathetic approach have earned her the trust of numerous individuals and families seeking guidance in matters of marriage, divorce, child custody, and </a:t>
            </a:r>
            <a:r>
              <a:rPr lang="en-US" sz="3600" b="1" dirty="0" smtClean="0">
                <a:latin typeface="Garamond" panose="02020404030301010803" pitchFamily="18" charset="0"/>
              </a:rPr>
              <a:t>more. View </a:t>
            </a:r>
            <a:r>
              <a:rPr lang="en-US" sz="3600" b="1" dirty="0">
                <a:latin typeface="Garamond" panose="02020404030301010803" pitchFamily="18" charset="0"/>
              </a:rPr>
              <a:t>on Women Empowerment: Unity among the Women is the essence.</a:t>
            </a:r>
            <a:endParaRPr lang="en-IN" sz="3600" b="1" dirty="0">
              <a:latin typeface="Garamond" panose="02020404030301010803" pitchFamily="18" charset="0"/>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97</a:t>
            </a:fld>
            <a:endParaRPr lang="en-US"/>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r="4531"/>
          <a:stretch/>
        </p:blipFill>
        <p:spPr>
          <a:xfrm>
            <a:off x="12713335" y="4388040"/>
            <a:ext cx="6177914" cy="6522674"/>
          </a:xfrm>
          <a:prstGeom prst="rect">
            <a:avLst/>
          </a:prstGeom>
        </p:spPr>
      </p:pic>
    </p:spTree>
    <p:extLst>
      <p:ext uri="{BB962C8B-B14F-4D97-AF65-F5344CB8AC3E}">
        <p14:creationId xmlns:p14="http://schemas.microsoft.com/office/powerpoint/2010/main" val="232654335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267280"/>
          </a:xfrm>
          <a:prstGeom prst="rect">
            <a:avLst/>
          </a:prstGeom>
        </p:spPr>
        <p:txBody>
          <a:bodyPr vert="horz" wrap="square" lIns="0" tIns="1101810" rIns="0" bIns="0" rtlCol="0">
            <a:spAutoFit/>
          </a:bodyPr>
          <a:lstStyle/>
          <a:p>
            <a:pPr marL="307340" algn="ctr">
              <a:lnSpc>
                <a:spcPts val="8150"/>
              </a:lnSpc>
            </a:pPr>
            <a:r>
              <a:rPr lang="en-US" sz="6600" dirty="0" err="1"/>
              <a:t>Ipsita</a:t>
            </a:r>
            <a:r>
              <a:rPr lang="en-US" sz="6600" dirty="0"/>
              <a:t> </a:t>
            </a:r>
            <a:r>
              <a:rPr lang="en-US" sz="6600" dirty="0" err="1"/>
              <a:t>Priyadarshini</a:t>
            </a:r>
            <a:r>
              <a:rPr lang="en-US" sz="6200" spc="-135" dirty="0" smtClean="0">
                <a:solidFill>
                  <a:schemeClr val="tx1"/>
                </a:solidFill>
              </a:rPr>
              <a:t>, Council Member  (Odisha)</a:t>
            </a:r>
            <a:r>
              <a:rPr lang="en-US" sz="6200" spc="-135" dirty="0" smtClean="0">
                <a:solidFill>
                  <a:schemeClr val="bg1"/>
                </a:solidFill>
              </a:rPr>
              <a:t/>
            </a:r>
            <a:br>
              <a:rPr lang="en-US" sz="6200" spc="-135" dirty="0" smtClean="0">
                <a:solidFill>
                  <a:schemeClr val="bg1"/>
                </a:solidFill>
              </a:rPr>
            </a:br>
            <a:r>
              <a:rPr sz="2950" b="0" spc="240" dirty="0" smtClean="0">
                <a:latin typeface="Myriad Pro"/>
                <a:cs typeface="Myriad Pro"/>
              </a:rPr>
              <a:t> </a:t>
            </a:r>
            <a:r>
              <a:rPr lang="en-US" sz="2950" spc="240" dirty="0" smtClean="0">
                <a:latin typeface="Myriad Pro"/>
                <a:cs typeface="Myriad Pro"/>
              </a:rPr>
              <a:t>State Council Member - Odisha </a:t>
            </a:r>
            <a:r>
              <a:rPr lang="en-US" sz="2950" spc="240" dirty="0">
                <a:latin typeface="Myriad Pro"/>
                <a:cs typeface="Myriad Pro"/>
              </a:rPr>
              <a:t>(YOUTH &amp; COMMUNITY EMPOWERMENT </a:t>
            </a:r>
            <a:r>
              <a:rPr lang="en-US" sz="2950" spc="55" dirty="0">
                <a:latin typeface="Myriad Pro"/>
                <a:cs typeface="Myriad Pro"/>
              </a:rPr>
              <a:t>C</a:t>
            </a:r>
            <a:r>
              <a:rPr lang="en-US" sz="2950" spc="114" dirty="0">
                <a:latin typeface="Myriad Pro"/>
                <a:cs typeface="Myriad Pro"/>
              </a:rPr>
              <a:t>OUNCIL)</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915107" y="5420559"/>
            <a:ext cx="11462876" cy="5432256"/>
          </a:xfrm>
          <a:prstGeom prst="rect">
            <a:avLst/>
          </a:prstGeom>
        </p:spPr>
        <p:txBody>
          <a:bodyPr vert="horz" wrap="square" lIns="0" tIns="0" rIns="0" bIns="0" rtlCol="0">
            <a:spAutoFit/>
          </a:bodyPr>
          <a:lstStyle/>
          <a:p>
            <a:pPr algn="just"/>
            <a:r>
              <a:rPr lang="en-US" sz="4500" b="1" spc="25" dirty="0" smtClean="0">
                <a:latin typeface="Garamond"/>
                <a:cs typeface="Garamond"/>
              </a:rPr>
              <a:t>BIO:- </a:t>
            </a:r>
            <a:r>
              <a:rPr lang="en-US" sz="4400" b="1" spc="25" dirty="0" smtClean="0">
                <a:latin typeface="Garamond" panose="02020404030301010803" pitchFamily="18" charset="0"/>
                <a:cs typeface="Garamond"/>
              </a:rPr>
              <a:t>Ms. </a:t>
            </a:r>
            <a:r>
              <a:rPr lang="en-US" sz="4400" b="1" spc="25" dirty="0" err="1" smtClean="0">
                <a:latin typeface="Garamond" panose="02020404030301010803" pitchFamily="18" charset="0"/>
                <a:cs typeface="Garamond"/>
              </a:rPr>
              <a:t>Ipsita</a:t>
            </a:r>
            <a:r>
              <a:rPr lang="en-US" sz="4400" b="1" spc="25" dirty="0">
                <a:latin typeface="Garamond" panose="02020404030301010803" pitchFamily="18" charset="0"/>
                <a:cs typeface="Garamond"/>
              </a:rPr>
              <a:t> </a:t>
            </a:r>
            <a:r>
              <a:rPr lang="en-US" sz="4400" b="1" spc="25" dirty="0" err="1" smtClean="0">
                <a:latin typeface="Garamond" panose="02020404030301010803" pitchFamily="18" charset="0"/>
                <a:cs typeface="Garamond"/>
              </a:rPr>
              <a:t>Priyadarshini</a:t>
            </a:r>
            <a:r>
              <a:rPr lang="en-US" sz="4400" b="1" spc="25" dirty="0" smtClean="0">
                <a:latin typeface="Garamond" panose="02020404030301010803" pitchFamily="18" charset="0"/>
                <a:cs typeface="Garamond"/>
              </a:rPr>
              <a:t> </a:t>
            </a:r>
            <a:r>
              <a:rPr lang="en-US" sz="4400" b="1" spc="25" dirty="0">
                <a:latin typeface="Garamond" panose="02020404030301010803" pitchFamily="18" charset="0"/>
                <a:cs typeface="Garamond"/>
              </a:rPr>
              <a:t>is a seasoned business analyst known for her keen analytical skills and strategic insights. With a proven track record, she specializes in helping organizations optimize processes and make data-driven decisions for growth. </a:t>
            </a:r>
            <a:r>
              <a:rPr lang="en-US" sz="4400" b="1" spc="25" dirty="0" err="1">
                <a:latin typeface="Garamond" panose="02020404030301010803" pitchFamily="18" charset="0"/>
                <a:cs typeface="Garamond"/>
              </a:rPr>
              <a:t>Ipsita's</a:t>
            </a:r>
            <a:r>
              <a:rPr lang="en-US" sz="4400" b="1" spc="25" dirty="0">
                <a:latin typeface="Garamond" panose="02020404030301010803" pitchFamily="18" charset="0"/>
                <a:cs typeface="Garamond"/>
              </a:rPr>
              <a:t> expertise is a driving force behind successful business transformations.</a:t>
            </a:r>
            <a:endParaRPr lang="en-IN" sz="4400" b="1" dirty="0">
              <a:latin typeface="Garamond" panose="02020404030301010803" pitchFamily="18" charset="0"/>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98</a:t>
            </a:fld>
            <a:endParaRPr lang="en-US"/>
          </a:p>
        </p:txBody>
      </p:sp>
      <p:pic>
        <p:nvPicPr>
          <p:cNvPr id="12" name="Picture 11"/>
          <p:cNvPicPr/>
          <p:nvPr/>
        </p:nvPicPr>
        <p:blipFill>
          <a:blip r:embed="rId4" cstate="print">
            <a:extLst>
              <a:ext uri="{28A0092B-C50C-407E-A947-70E740481C1C}">
                <a14:useLocalDpi xmlns:a14="http://schemas.microsoft.com/office/drawing/2010/main" val="0"/>
              </a:ext>
            </a:extLst>
          </a:blip>
          <a:stretch>
            <a:fillRect/>
          </a:stretch>
        </p:blipFill>
        <p:spPr>
          <a:xfrm>
            <a:off x="12713335" y="4375338"/>
            <a:ext cx="6177914" cy="6535375"/>
          </a:xfrm>
          <a:prstGeom prst="rect">
            <a:avLst/>
          </a:prstGeom>
        </p:spPr>
      </p:pic>
    </p:spTree>
    <p:extLst>
      <p:ext uri="{BB962C8B-B14F-4D97-AF65-F5344CB8AC3E}">
        <p14:creationId xmlns:p14="http://schemas.microsoft.com/office/powerpoint/2010/main" val="69344971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844" y="1844675"/>
            <a:ext cx="18606771" cy="2084070"/>
            <a:chOff x="774844" y="1844675"/>
            <a:chExt cx="18606771" cy="2084070"/>
          </a:xfrm>
        </p:grpSpPr>
        <p:sp>
          <p:nvSpPr>
            <p:cNvPr id="10" name="object 2"/>
            <p:cNvSpPr/>
            <p:nvPr/>
          </p:nvSpPr>
          <p:spPr>
            <a:xfrm>
              <a:off x="774844" y="1844675"/>
              <a:ext cx="12602065" cy="2084070"/>
            </a:xfrm>
            <a:custGeom>
              <a:avLst/>
              <a:gdLst/>
              <a:ahLst/>
              <a:cxnLst/>
              <a:rect l="l" t="t" r="r" b="b"/>
              <a:pathLst>
                <a:path w="13376910" h="11287760">
                  <a:moveTo>
                    <a:pt x="0" y="11287614"/>
                  </a:moveTo>
                  <a:lnTo>
                    <a:pt x="13376430" y="11287614"/>
                  </a:lnTo>
                  <a:lnTo>
                    <a:pt x="13376430" y="0"/>
                  </a:lnTo>
                  <a:lnTo>
                    <a:pt x="0" y="0"/>
                  </a:lnTo>
                  <a:lnTo>
                    <a:pt x="0" y="11287614"/>
                  </a:lnTo>
                  <a:close/>
                </a:path>
              </a:pathLst>
            </a:custGeom>
            <a:solidFill>
              <a:schemeClr val="bg1">
                <a:lumMod val="75000"/>
              </a:schemeClr>
            </a:solidFill>
          </p:spPr>
          <p:txBody>
            <a:bodyPr wrap="square" lIns="0" tIns="0" rIns="0" bIns="0" rtlCol="0"/>
            <a:lstStyle/>
            <a:p>
              <a:endParaRPr/>
            </a:p>
          </p:txBody>
        </p:sp>
        <p:sp>
          <p:nvSpPr>
            <p:cNvPr id="11" name="object 3"/>
            <p:cNvSpPr/>
            <p:nvPr/>
          </p:nvSpPr>
          <p:spPr>
            <a:xfrm>
              <a:off x="13376431" y="1844675"/>
              <a:ext cx="6005184" cy="2084070"/>
            </a:xfrm>
            <a:custGeom>
              <a:avLst/>
              <a:gdLst/>
              <a:ahLst/>
              <a:cxnLst/>
              <a:rect l="l" t="t" r="r" b="b"/>
              <a:pathLst>
                <a:path w="6727825" h="11287760">
                  <a:moveTo>
                    <a:pt x="0" y="11287614"/>
                  </a:moveTo>
                  <a:lnTo>
                    <a:pt x="6727669" y="11287614"/>
                  </a:lnTo>
                  <a:lnTo>
                    <a:pt x="6727669" y="0"/>
                  </a:lnTo>
                  <a:lnTo>
                    <a:pt x="0" y="0"/>
                  </a:lnTo>
                  <a:lnTo>
                    <a:pt x="0" y="11287614"/>
                  </a:lnTo>
                  <a:close/>
                </a:path>
              </a:pathLst>
            </a:custGeom>
            <a:solidFill>
              <a:schemeClr val="accent2">
                <a:lumMod val="60000"/>
                <a:lumOff val="40000"/>
              </a:schemeClr>
            </a:solidFill>
          </p:spPr>
          <p:txBody>
            <a:bodyPr wrap="square" lIns="0" tIns="0" rIns="0" bIns="0" rtlCol="0"/>
            <a:lstStyle/>
            <a:p>
              <a:endParaRPr/>
            </a:p>
          </p:txBody>
        </p:sp>
      </p:grpSp>
      <p:sp>
        <p:nvSpPr>
          <p:cNvPr id="4" name="object 4"/>
          <p:cNvSpPr/>
          <p:nvPr/>
        </p:nvSpPr>
        <p:spPr>
          <a:xfrm>
            <a:off x="12713335" y="4130676"/>
            <a:ext cx="6177915" cy="6780038"/>
          </a:xfrm>
          <a:custGeom>
            <a:avLst/>
            <a:gdLst/>
            <a:ahLst/>
            <a:cxnLst/>
            <a:rect l="l" t="t" r="r" b="b"/>
            <a:pathLst>
              <a:path w="6177915" h="6186805">
                <a:moveTo>
                  <a:pt x="0" y="6186754"/>
                </a:moveTo>
                <a:lnTo>
                  <a:pt x="6177822" y="6186754"/>
                </a:lnTo>
                <a:lnTo>
                  <a:pt x="6177822" y="0"/>
                </a:lnTo>
                <a:lnTo>
                  <a:pt x="0" y="0"/>
                </a:lnTo>
                <a:lnTo>
                  <a:pt x="0" y="6186754"/>
                </a:lnTo>
                <a:close/>
              </a:path>
            </a:pathLst>
          </a:custGeom>
          <a:solidFill>
            <a:srgbClr val="F4F1EC"/>
          </a:solidFill>
        </p:spPr>
        <p:txBody>
          <a:bodyPr wrap="square" lIns="0" tIns="0" rIns="0" bIns="0" rtlCol="0"/>
          <a:lstStyle/>
          <a:p>
            <a:endParaRPr/>
          </a:p>
        </p:txBody>
      </p:sp>
      <p:sp>
        <p:nvSpPr>
          <p:cNvPr id="5" name="object 5"/>
          <p:cNvSpPr txBox="1">
            <a:spLocks noGrp="1"/>
          </p:cNvSpPr>
          <p:nvPr>
            <p:ph type="title"/>
          </p:nvPr>
        </p:nvSpPr>
        <p:spPr>
          <a:xfrm>
            <a:off x="527049" y="836330"/>
            <a:ext cx="18364200" cy="4267280"/>
          </a:xfrm>
          <a:prstGeom prst="rect">
            <a:avLst/>
          </a:prstGeom>
        </p:spPr>
        <p:txBody>
          <a:bodyPr vert="horz" wrap="square" lIns="0" tIns="1101810" rIns="0" bIns="0" rtlCol="0">
            <a:spAutoFit/>
          </a:bodyPr>
          <a:lstStyle/>
          <a:p>
            <a:pPr marL="307340" algn="ctr">
              <a:lnSpc>
                <a:spcPts val="8150"/>
              </a:lnSpc>
            </a:pPr>
            <a:r>
              <a:rPr lang="en-US" sz="6600" dirty="0" err="1"/>
              <a:t>Navonita</a:t>
            </a:r>
            <a:r>
              <a:rPr lang="en-US" sz="6600" dirty="0"/>
              <a:t> </a:t>
            </a:r>
            <a:r>
              <a:rPr lang="en-US" sz="6600" dirty="0" err="1"/>
              <a:t>Mallick</a:t>
            </a:r>
            <a:r>
              <a:rPr lang="en-US" sz="6200" spc="-135" dirty="0" smtClean="0">
                <a:solidFill>
                  <a:schemeClr val="tx1"/>
                </a:solidFill>
              </a:rPr>
              <a:t>, Council Member  (Odisha)</a:t>
            </a:r>
            <a:r>
              <a:rPr lang="en-US" sz="6200" spc="-135" dirty="0" smtClean="0">
                <a:solidFill>
                  <a:schemeClr val="bg1"/>
                </a:solidFill>
              </a:rPr>
              <a:t/>
            </a:r>
            <a:br>
              <a:rPr lang="en-US" sz="6200" spc="-135" dirty="0" smtClean="0">
                <a:solidFill>
                  <a:schemeClr val="bg1"/>
                </a:solidFill>
              </a:rPr>
            </a:br>
            <a:r>
              <a:rPr sz="2950" b="0" spc="240" dirty="0" smtClean="0">
                <a:latin typeface="Myriad Pro"/>
                <a:cs typeface="Myriad Pro"/>
              </a:rPr>
              <a:t> </a:t>
            </a:r>
            <a:r>
              <a:rPr lang="en-US" sz="2950" spc="240" dirty="0" smtClean="0">
                <a:latin typeface="Myriad Pro"/>
                <a:cs typeface="Myriad Pro"/>
              </a:rPr>
              <a:t>State Council Member - Odisha </a:t>
            </a:r>
            <a:r>
              <a:rPr lang="en-US" sz="2950" spc="240" dirty="0">
                <a:latin typeface="Myriad Pro"/>
                <a:cs typeface="Myriad Pro"/>
              </a:rPr>
              <a:t>(YOUTH &amp; COMMUNITY EMPOWERMENT </a:t>
            </a:r>
            <a:r>
              <a:rPr lang="en-US" sz="2950" spc="55" dirty="0">
                <a:latin typeface="Myriad Pro"/>
                <a:cs typeface="Myriad Pro"/>
              </a:rPr>
              <a:t>C</a:t>
            </a:r>
            <a:r>
              <a:rPr lang="en-US" sz="2950" spc="114" dirty="0">
                <a:latin typeface="Myriad Pro"/>
                <a:cs typeface="Myriad Pro"/>
              </a:rPr>
              <a:t>OUNCIL)</a:t>
            </a:r>
            <a:r>
              <a:rPr lang="en-US" sz="2950" b="0" spc="114" dirty="0">
                <a:latin typeface="Myriad Pro"/>
                <a:cs typeface="Myriad Pro"/>
              </a:rPr>
              <a:t/>
            </a:r>
            <a:br>
              <a:rPr lang="en-US" sz="2950" b="0" spc="114" dirty="0">
                <a:latin typeface="Myriad Pro"/>
                <a:cs typeface="Myriad Pro"/>
              </a:rPr>
            </a:br>
            <a:r>
              <a:rPr lang="en-US" sz="3300" u="sng" spc="114" dirty="0" smtClean="0">
                <a:solidFill>
                  <a:srgbClr val="CC0099"/>
                </a:solidFill>
                <a:latin typeface="Myriad Pro"/>
                <a:cs typeface="Myriad Pro"/>
              </a:rPr>
              <a:t>WICCI</a:t>
            </a:r>
            <a:endParaRPr sz="3300" u="sng" dirty="0">
              <a:solidFill>
                <a:srgbClr val="CC0099"/>
              </a:solidFill>
              <a:latin typeface="Myriad Pro"/>
              <a:cs typeface="Myriad Pro"/>
            </a:endParaRPr>
          </a:p>
        </p:txBody>
      </p:sp>
      <p:sp>
        <p:nvSpPr>
          <p:cNvPr id="6" name="object 6"/>
          <p:cNvSpPr txBox="1"/>
          <p:nvPr/>
        </p:nvSpPr>
        <p:spPr>
          <a:xfrm>
            <a:off x="937967" y="5372946"/>
            <a:ext cx="11462876" cy="5863144"/>
          </a:xfrm>
          <a:prstGeom prst="rect">
            <a:avLst/>
          </a:prstGeom>
        </p:spPr>
        <p:txBody>
          <a:bodyPr vert="horz" wrap="square" lIns="0" tIns="0" rIns="0" bIns="0" rtlCol="0">
            <a:spAutoFit/>
          </a:bodyPr>
          <a:lstStyle/>
          <a:p>
            <a:pPr algn="just"/>
            <a:r>
              <a:rPr lang="en-US" sz="4500" b="1" spc="25" dirty="0" smtClean="0">
                <a:latin typeface="Garamond"/>
                <a:cs typeface="Garamond"/>
              </a:rPr>
              <a:t>BIO:- </a:t>
            </a:r>
            <a:r>
              <a:rPr lang="en-US" sz="2800" b="1" spc="25" dirty="0" smtClean="0">
                <a:latin typeface="Garamond" panose="02020404030301010803" pitchFamily="18" charset="0"/>
                <a:cs typeface="Garamond"/>
              </a:rPr>
              <a:t>Ms. </a:t>
            </a:r>
            <a:r>
              <a:rPr lang="en-US" sz="2800" b="1" dirty="0" err="1">
                <a:latin typeface="Garamond" panose="02020404030301010803" pitchFamily="18" charset="0"/>
              </a:rPr>
              <a:t>Navonita</a:t>
            </a:r>
            <a:r>
              <a:rPr lang="en-US" sz="2800" b="1" dirty="0">
                <a:latin typeface="Garamond" panose="02020404030301010803" pitchFamily="18" charset="0"/>
              </a:rPr>
              <a:t> </a:t>
            </a:r>
            <a:r>
              <a:rPr lang="en-US" sz="2800" b="1" dirty="0" err="1">
                <a:latin typeface="Garamond" panose="02020404030301010803" pitchFamily="18" charset="0"/>
              </a:rPr>
              <a:t>Mallick</a:t>
            </a:r>
            <a:r>
              <a:rPr lang="en-US" sz="2800" b="1" dirty="0">
                <a:latin typeface="Garamond" panose="02020404030301010803" pitchFamily="18" charset="0"/>
              </a:rPr>
              <a:t> is a lawyer and women's rights activist. She is currently pursuing her PhD in criminal law. She has a strong academic background in law and is committed to using her skills to help women and children who are victims of violence and </a:t>
            </a:r>
            <a:r>
              <a:rPr lang="en-US" sz="2800" b="1" dirty="0" smtClean="0">
                <a:latin typeface="Garamond" panose="02020404030301010803" pitchFamily="18" charset="0"/>
              </a:rPr>
              <a:t>injustice. View </a:t>
            </a:r>
            <a:r>
              <a:rPr lang="en-US" sz="2800" b="1" dirty="0">
                <a:latin typeface="Garamond" panose="02020404030301010803" pitchFamily="18" charset="0"/>
              </a:rPr>
              <a:t>on Women Empowerment: I believe that women empowerment is essential for creating a more just and equitable world. When women are empowered, they are able to reach their full potential and contribute to society in meaningful ways. They are also more likely to be able to protect their rights and </a:t>
            </a:r>
            <a:r>
              <a:rPr lang="en-US" sz="2800" b="1" dirty="0" smtClean="0">
                <a:latin typeface="Garamond" panose="02020404030301010803" pitchFamily="18" charset="0"/>
              </a:rPr>
              <a:t>well-being. There </a:t>
            </a:r>
            <a:r>
              <a:rPr lang="en-US" sz="2800" b="1" dirty="0">
                <a:latin typeface="Garamond" panose="02020404030301010803" pitchFamily="18" charset="0"/>
              </a:rPr>
              <a:t>are many ways to empower women, including through education, economic opportunity, and political participation. It is also important to challenge gender stereotypes and promote positive attitudes towards women and </a:t>
            </a:r>
            <a:r>
              <a:rPr lang="en-US" sz="2800" b="1" dirty="0" smtClean="0">
                <a:latin typeface="Garamond" panose="02020404030301010803" pitchFamily="18" charset="0"/>
              </a:rPr>
              <a:t>girls. I </a:t>
            </a:r>
            <a:r>
              <a:rPr lang="en-US" sz="2800" b="1" dirty="0">
                <a:latin typeface="Garamond" panose="02020404030301010803" pitchFamily="18" charset="0"/>
              </a:rPr>
              <a:t>am hopeful that we can create a world where all women are empowered to live their lives to the fullest.</a:t>
            </a:r>
            <a:endParaRPr lang="en-IN" sz="2800" b="1" dirty="0">
              <a:latin typeface="Garamond" panose="02020404030301010803" pitchFamily="18" charset="0"/>
            </a:endParaRPr>
          </a:p>
        </p:txBody>
      </p:sp>
      <p:sp>
        <p:nvSpPr>
          <p:cNvPr id="13" name="object 13"/>
          <p:cNvSpPr/>
          <p:nvPr/>
        </p:nvSpPr>
        <p:spPr>
          <a:xfrm>
            <a:off x="356010" y="282713"/>
            <a:ext cx="2443806" cy="105755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2526772" y="4057925"/>
            <a:ext cx="6464808" cy="339639"/>
          </a:xfrm>
          <a:custGeom>
            <a:avLst/>
            <a:gdLst/>
            <a:ahLst/>
            <a:cxnLst/>
            <a:rect l="l" t="t" r="r" b="b"/>
            <a:pathLst>
              <a:path w="6848475" h="309879">
                <a:moveTo>
                  <a:pt x="6847959" y="309718"/>
                </a:moveTo>
                <a:lnTo>
                  <a:pt x="0" y="309718"/>
                </a:lnTo>
                <a:lnTo>
                  <a:pt x="0" y="0"/>
                </a:lnTo>
                <a:lnTo>
                  <a:pt x="6847959" y="0"/>
                </a:lnTo>
                <a:lnTo>
                  <a:pt x="6847959" y="309718"/>
                </a:lnTo>
                <a:close/>
              </a:path>
            </a:pathLst>
          </a:custGeom>
          <a:solidFill>
            <a:schemeClr val="accent2">
              <a:lumMod val="60000"/>
              <a:lumOff val="40000"/>
            </a:schemeClr>
          </a:solidFill>
        </p:spPr>
        <p:txBody>
          <a:bodyPr wrap="square" lIns="0" tIns="0" rIns="0" bIns="0" rtlCol="0"/>
          <a:lstStyle/>
          <a:p>
            <a:endParaRPr/>
          </a:p>
        </p:txBody>
      </p:sp>
      <p:sp>
        <p:nvSpPr>
          <p:cNvPr id="16" name="object 16"/>
          <p:cNvSpPr/>
          <p:nvPr/>
        </p:nvSpPr>
        <p:spPr>
          <a:xfrm>
            <a:off x="0" y="5361093"/>
            <a:ext cx="607695" cy="5948045"/>
          </a:xfrm>
          <a:custGeom>
            <a:avLst/>
            <a:gdLst/>
            <a:ahLst/>
            <a:cxnLst/>
            <a:rect l="l" t="t" r="r" b="b"/>
            <a:pathLst>
              <a:path w="607695" h="5948045">
                <a:moveTo>
                  <a:pt x="0" y="5947462"/>
                </a:moveTo>
                <a:lnTo>
                  <a:pt x="607311" y="5947462"/>
                </a:lnTo>
                <a:lnTo>
                  <a:pt x="607311" y="0"/>
                </a:lnTo>
                <a:lnTo>
                  <a:pt x="0" y="0"/>
                </a:lnTo>
                <a:lnTo>
                  <a:pt x="0" y="5947462"/>
                </a:lnTo>
                <a:close/>
              </a:path>
            </a:pathLst>
          </a:custGeom>
          <a:solidFill>
            <a:schemeClr val="bg1">
              <a:lumMod val="75000"/>
            </a:schemeClr>
          </a:solidFill>
        </p:spPr>
        <p:txBody>
          <a:bodyPr wrap="square" lIns="0" tIns="0" rIns="0" bIns="0" rtlCol="0"/>
          <a:lstStyle/>
          <a:p>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99</a:t>
            </a:fld>
            <a:endParaRPr lang="en-US"/>
          </a:p>
        </p:txBody>
      </p:sp>
      <p:pic>
        <p:nvPicPr>
          <p:cNvPr id="12" name="Picture 11"/>
          <p:cNvPicPr/>
          <p:nvPr/>
        </p:nvPicPr>
        <p:blipFill>
          <a:blip r:embed="rId4" cstate="print">
            <a:extLst>
              <a:ext uri="{28A0092B-C50C-407E-A947-70E740481C1C}">
                <a14:useLocalDpi xmlns:a14="http://schemas.microsoft.com/office/drawing/2010/main" val="0"/>
              </a:ext>
            </a:extLst>
          </a:blip>
          <a:stretch>
            <a:fillRect/>
          </a:stretch>
        </p:blipFill>
        <p:spPr>
          <a:xfrm>
            <a:off x="12685395" y="4397564"/>
            <a:ext cx="6205854" cy="6513149"/>
          </a:xfrm>
          <a:prstGeom prst="rect">
            <a:avLst/>
          </a:prstGeom>
        </p:spPr>
      </p:pic>
    </p:spTree>
    <p:extLst>
      <p:ext uri="{BB962C8B-B14F-4D97-AF65-F5344CB8AC3E}">
        <p14:creationId xmlns:p14="http://schemas.microsoft.com/office/powerpoint/2010/main" val="197301272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4298</TotalTime>
  <Words>8071</Words>
  <Application>Microsoft Office PowerPoint</Application>
  <PresentationFormat>Custom</PresentationFormat>
  <Paragraphs>374</Paragraphs>
  <Slides>109</Slides>
  <Notes>109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109</vt:i4>
      </vt:variant>
    </vt:vector>
  </HeadingPairs>
  <TitlesOfParts>
    <vt:vector size="123" baseType="lpstr">
      <vt:lpstr>Acme</vt:lpstr>
      <vt:lpstr>Algerian</vt:lpstr>
      <vt:lpstr>Arial</vt:lpstr>
      <vt:lpstr>Bodoni MT Black</vt:lpstr>
      <vt:lpstr>Book Antiqua</vt:lpstr>
      <vt:lpstr>Calibri</vt:lpstr>
      <vt:lpstr>Carattere</vt:lpstr>
      <vt:lpstr>Constantia</vt:lpstr>
      <vt:lpstr>Gabriola</vt:lpstr>
      <vt:lpstr>Gadugi</vt:lpstr>
      <vt:lpstr>Garamond</vt:lpstr>
      <vt:lpstr>Myriad Pro</vt:lpstr>
      <vt:lpstr>Times New Roman</vt:lpstr>
      <vt:lpstr>Office Theme</vt:lpstr>
      <vt:lpstr>YOUTH &amp; COMMUNITY EMPOWERMENT (NATIONAL COUNCIL) </vt:lpstr>
      <vt:lpstr>Our Mission &amp; Vision</vt:lpstr>
      <vt:lpstr>PowerPoint Presentation</vt:lpstr>
      <vt:lpstr>Dr. Harbeen Arora, Founder &amp; National President - WICCI  Founder President (WOMEN’S INDIAN CHAMBER OF COMMERCE &amp; INDUSTRY) WICCI</vt:lpstr>
      <vt:lpstr>Moumita Chakraborty, National President  National President (YOUTH &amp; COMMUNITY EMPOWERMENT COUNCIL) WICCI</vt:lpstr>
      <vt:lpstr>Akarshika Sharma, State President (Delhi)  State President - Delhi (YOUTH &amp; COMMUNITY EMPOWERMENT COUNCIL) WICCI</vt:lpstr>
      <vt:lpstr>Jagriti Dosi, State Vice - President (Delhi)  State Vice President - Delhi (YOUTH &amp; COMMUNITY EMPOWERMENT COUNCIL) WICCI</vt:lpstr>
      <vt:lpstr>Nivedita Chauhan, State President (Madhya Pradesh)  State President – Madhya Pradesh (YOUTH &amp; COMMUNITY EMPOWERMENT COUNCIL) WICCI</vt:lpstr>
      <vt:lpstr>Shalini Kapoor, State Vice - President (Madhya Pradesh)  State Vice President – Madhya Pradesh (YOUTH &amp; COMMUNITY EMPOWERMENT COUNCIL) WICCI</vt:lpstr>
      <vt:lpstr>Sivayeeka Sivani, State Council Member (Odisha)  State Council Member - Odisha (YOUTH &amp; COMMUNITY EMPOWERMENT COUNCIL) WICCI</vt:lpstr>
      <vt:lpstr>Himani D Hasnu, National Council Member National Council Member (YOUTH &amp; COMMUNITY EMPOWERMENT COUNCIL) WICCI</vt:lpstr>
      <vt:lpstr>Protusha Mukherjee,  National Council Member  National Council Member (YOUTH &amp; COMMUNITY EMPOWERMENT COUNCIL) WICCI</vt:lpstr>
      <vt:lpstr>Anjalee Devi Hazarika, State President (Assam)  State President - Assam (YOUTH &amp; COMMUNITY EMPOWERMENT COUNCIL) WICCI</vt:lpstr>
      <vt:lpstr>Nidhi Medhi, National Council Member National Council Member (YOUTH &amp; COMMUNITY EMPOWERMENT COUNCIL) WICCI</vt:lpstr>
      <vt:lpstr>Nlum Peule, National Council Member National Council Member (YOUTH &amp; COMMUNITY EMPOWERMENT COUNCIL) WICCI</vt:lpstr>
      <vt:lpstr>Anamika Dutta, National Council Member  National Council Member (YOUTH &amp; COMMUNITY EMPOWERMENT COUNCIL) WICCI</vt:lpstr>
      <vt:lpstr>Mouli Samanta, National Council Member National Council Member (YOUTH &amp; COMMUNITY EMPOWERMENT COUNCIL) WICCI</vt:lpstr>
      <vt:lpstr>Riya Banerjee, National Council Member National Council Member (YOUTH &amp; COMMUNITY EMPOWERMENT COUNCIL) WICCI</vt:lpstr>
      <vt:lpstr>Sudipta Sharma, National Council Member National Council Member (YOUTH &amp; COMMUNITY EMPOWERMENT COUNCIL) WICCI</vt:lpstr>
      <vt:lpstr>Briti Daulaguphu Thousen, National Council Member  National Council Member (YOUTH &amp; COMMUNITY EMPOWERMENT COUNCIL) WICCI</vt:lpstr>
      <vt:lpstr>Sonia Mukherjee,  National Council Member  National Council Member (YOUTH &amp; COMMUNITY EMPOWERMENT COUNCIL) WICCI</vt:lpstr>
      <vt:lpstr>Nilofar Rahman,  National Council Member  National Council Member (YOUTH &amp; COMMUNITY EMPOWERMENT COUNCIL) WICCI</vt:lpstr>
      <vt:lpstr>Anisha Mimani,  Council Member  State Council Member - Delhi (YOUTH &amp; COMMUNITY EMPOWERMENT COUNCIL) WICCI</vt:lpstr>
      <vt:lpstr>Pooja Joshi,  Council Member  State Council Member - Delhi (YOUTH &amp; COMMUNITY EMPOWERMENT COUNCIL) WICCI</vt:lpstr>
      <vt:lpstr>Divya Chauhan,  Council Member  State Council Member - Delhi (YOUTH &amp; COMMUNITY EMPOWERMENT COUNCIL) WICCI</vt:lpstr>
      <vt:lpstr>Sindhuja Sharma,  Council Member  State Council Member - Delhi (YOUTH &amp; COMMUNITY EMPOWERMENT COUNCIL) WICCI</vt:lpstr>
      <vt:lpstr>Ambika Shrivastava, Council Member  State Council Member – Madhya Pradesh (YOUTH &amp; COMMUNITY EMPOWERMENT COUNCIL) WICCI</vt:lpstr>
      <vt:lpstr>Taruna Chauhan, Council Member  State Council Member – Madhya Pradesh (YOUTH &amp; COMMUNITY EMPOWERMENT COUNCIL) WICCI</vt:lpstr>
      <vt:lpstr>Shubhika Singhal, Council Member  State Council Member – Madhya Pradesh (YOUTH &amp; COMMUNITY EMPOWERMENT COUNCIL) WICCI</vt:lpstr>
      <vt:lpstr>Dr. Kirti Singh, State Council Member  State Council Member – Madhya Pradesh (YOUTH &amp; COMMUNITY EMPOWERMENT COUNCIL) WICCI</vt:lpstr>
      <vt:lpstr>Meenu Agrawal, Council Member  State Council Member – Madhya Pradesh (YOUTH &amp; COMMUNITY EMPOWERMENT COUNCIL) WICCI</vt:lpstr>
      <vt:lpstr>Shraddha Chauhan, Council Member  State Council Member – Madhya Pradesh (YOUTH &amp; COMMUNITY EMPOWERMENT COUNCIL) WICCI</vt:lpstr>
      <vt:lpstr>Vasundhara Singh Parihar, Council Member  State Council Member – Madhya Pradesh (YOUTH &amp; COMMUNITY EMPOWERMENT COUNCIL) WICCI</vt:lpstr>
      <vt:lpstr>Tripti Agrawal, Council Member  State Council Member – Madhya Pradesh (YOUTH &amp; COMMUNITY EMPOWERMENT COUNCIL) WICCI</vt:lpstr>
      <vt:lpstr>Neha Parihar Chauhan, Council Member  State Council Member – Madhya Pradesh (YOUTH &amp; COMMUNITY EMPOWERMENT COUNCIL) WICCI</vt:lpstr>
      <vt:lpstr>Monisha Kasturi, Council Member  State Council Member – Madhya Pradesh (YOUTH &amp; COMMUNITY EMPOWERMENT COUNCIL) WICCI</vt:lpstr>
      <vt:lpstr>Krishna Bajpai Chauhan, Council Member  State Council Member – Madhya Pradesh (YOUTH &amp; COMMUNITY EMPOWERMENT COUNCIL) WICCI</vt:lpstr>
      <vt:lpstr>Anita Gupta, Council Member  State Council Member – Madhya Pradesh (YOUTH &amp; COMMUNITY EMPOWERMENT COUNCIL) WICCI</vt:lpstr>
      <vt:lpstr>Stuti Bhadauria, Council Member  State Council Member – Madhya Pradesh (YOUTH &amp; COMMUNITY EMPOWERMENT COUNCIL) WICCI</vt:lpstr>
      <vt:lpstr>Dr. Anshi Singh, Council Member  State Council Member – Madhya Pradesh (YOUTH &amp; COMMUNITY EMPOWERMENT COUNCIL) WICCI</vt:lpstr>
      <vt:lpstr>Nishi Soni, Council Member  State Council Member – Madhya Pradesh (YOUTH &amp; COMMUNITY EMPOWERMENT COUNCIL) WICCI</vt:lpstr>
      <vt:lpstr>Gauri Chauhan, Council Member  State Council Member – Madhya Pradesh (YOUTH &amp; COMMUNITY EMPOWERMENT COUNCIL) WICCI</vt:lpstr>
      <vt:lpstr>Ojaswi Bundela, Council Member  State Council Member – Madhya Pradesh (YOUTH &amp; COMMUNITY EMPOWERMENT COUNCIL) WICCI</vt:lpstr>
      <vt:lpstr>Dr. Megha Oberoi, Council Member  State Council Member – Madhya Pradesh (YOUTH &amp; COMMUNITY EMPOWERMENT COUNCIL) WICCI</vt:lpstr>
      <vt:lpstr>Jyoti Payasi, Council Member  State Council Member – Madhya Pradesh (YOUTH &amp; COMMUNITY EMPOWERMENT COUNCIL) WICCI</vt:lpstr>
      <vt:lpstr>Indu Agrawal, Council Member  State Council Member – Madhya Pradesh (YOUTH &amp; COMMUNITY EMPOWERMENT COUNCIL) WICCI</vt:lpstr>
      <vt:lpstr>Minakshi Pateria, Council Member  State Council Member – Madhya Pradesh (YOUTH &amp; COMMUNITY EMPOWERMENT COUNCIL) WICCI</vt:lpstr>
      <vt:lpstr>Purnima Pathak, Council Member  State Council Member – Madhya Pradesh (YOUTH &amp; COMMUNITY EMPOWERMENT COUNCIL) WICCI</vt:lpstr>
      <vt:lpstr>Harshita Negi, State President (Gujarat)  State President - Gujarat (YOUTH &amp; COMMUNITY EMPOWERMENT COUNCIL) WICCI</vt:lpstr>
      <vt:lpstr>Mansi Patel, State Vice President (Gujarat)  State Vice President - Gujarat (YOUTH &amp; COMMUNITY EMPOWERMENT COUNCIL) WICCI</vt:lpstr>
      <vt:lpstr>Riya Parikh, Council Member  State Council Member – Gujarat (YOUTH &amp; COMMUNITY EMPOWERMENT COUNCIL) WICCI</vt:lpstr>
      <vt:lpstr>Suchi Sharma, Council Member  State Council Member – Gujarat (YOUTH &amp; COMMUNITY EMPOWERMENT COUNCIL) WICCI</vt:lpstr>
      <vt:lpstr>Mudita Rajput, Council Member  National Council Member (YOUTH &amp; COMMUNITY EMPOWERMENT COUNCIL) WICCI</vt:lpstr>
      <vt:lpstr>Sashi Singh Parihar, Council Member  State Council Member – Madhya Pradesh (YOUTH &amp; COMMUNITY EMPOWERMENT COUNCIL) WICCI</vt:lpstr>
      <vt:lpstr>Himaja Sathuluri, Council Member  State Council Member – Gujarat (YOUTH &amp; COMMUNITY EMPOWERMENT COUNCIL) WICCI</vt:lpstr>
      <vt:lpstr>Simran Malhotra, Council Member  State Council Member – Gujarat (YOUTH &amp; COMMUNITY EMPOWERMENT COUNCIL) WICCI</vt:lpstr>
      <vt:lpstr>Soujanya Prabhu Nayak, Council Member  State Council Member – Gujarat (YOUTH &amp; COMMUNITY EMPOWERMENT COUNCIL) WICCI</vt:lpstr>
      <vt:lpstr>Ayushi Maheshwari, Council Member  State Council Member – Gujarat (YOUTH &amp; COMMUNITY EMPOWERMENT COUNCIL) WICCI</vt:lpstr>
      <vt:lpstr>Priyanka Agarwalla, Council Member  State Council Member – Delhi (YOUTH &amp; COMMUNITY EMPOWERMENT COUNCIL) WICCI</vt:lpstr>
      <vt:lpstr>Mehak Alam, Council Member  State Council Member – Delhi (YOUTH &amp; COMMUNITY EMPOWERMENT COUNCIL) WICCI</vt:lpstr>
      <vt:lpstr>Shanya Agnihotri, Council Member  State Council Member – Madhya Pradesh (YOUTH &amp; COMMUNITY EMPOWERMENT COUNCIL) WICCI</vt:lpstr>
      <vt:lpstr>Bhanu Agnihotri, Council Member  State Council Member – Madhya Pradesh (YOUTH &amp; COMMUNITY EMPOWERMENT COUNCIL) WICCI</vt:lpstr>
      <vt:lpstr>Dr. Prachi Maheshwari, Council Member  State Council Member – Madhya Pradesh (YOUTH &amp; COMMUNITY EMPOWERMENT COUNCIL) WICCI</vt:lpstr>
      <vt:lpstr>Soyal Puri Goswami, Council Member  National Council Member (YOUTH &amp; COMMUNITY EMPOWERMENT COUNCIL) WICCI</vt:lpstr>
      <vt:lpstr>Shalini Singh, Council Member  State Council Member - Delhi (YOUTH &amp; COMMUNITY EMPOWERMENT COUNCIL) WICCI</vt:lpstr>
      <vt:lpstr>Sakshi Garg, Council Member  National Council Member (YOUTH &amp; COMMUNITY EMPOWERMENT COUNCIL) WICCI</vt:lpstr>
      <vt:lpstr>Sharada Kumar, Council Member  State Council Member - Karnataka (YOUTH &amp; COMMUNITY EMPOWERMENT COUNCIL) WICCI</vt:lpstr>
      <vt:lpstr>Pooja Faldu, Council Member  State Council Member - Gujarat (YOUTH &amp; COMMUNITY EMPOWERMENT COUNCIL) WICCI</vt:lpstr>
      <vt:lpstr>Nidhi Jain, Council Member  State Council Member - Gujarat (YOUTH &amp; COMMUNITY EMPOWERMENT COUNCIL) WICCI</vt:lpstr>
      <vt:lpstr>Diksha Chourasia, Council Member  National Council Member (YOUTH &amp; COMMUNITY EMPOWERMENT COUNCIL) WICCI</vt:lpstr>
      <vt:lpstr>A Shilpa Achary, State President (Odisha)  State President - Odisha (YOUTH &amp; COMMUNITY EMPOWERMENT COUNCIL) WICCI</vt:lpstr>
      <vt:lpstr>Rajlaxmi Samal, State Vice President (Odisha)  State Vice President - Odisha (YOUTH &amp; COMMUNITY EMPOWERMENT COUNCIL) WICCI</vt:lpstr>
      <vt:lpstr>Sucheta Gurmansingh, Council Member  (Odisha)  State Council Member - Odisha (YOUTH &amp; COMMUNITY EMPOWERMENT COUNCIL) WICCI</vt:lpstr>
      <vt:lpstr>Kalyani Mallick, Council Member  (Odisha)  State Council Member - Odisha (YOUTH &amp; COMMUNITY EMPOWERMENT COUNCIL) WICCI</vt:lpstr>
      <vt:lpstr>Prathama Priyadarshini Kanhar, Council Member  (Odisha)  State Council Member - Odisha (YOUTH &amp; COMMUNITY EMPOWERMENT COUNCIL) WICCI</vt:lpstr>
      <vt:lpstr>Banaja Manjari Kanhar, Council Member  (Odisha)  State Council Member - Odisha (YOUTH &amp; COMMUNITY EMPOWERMENT COUNCIL) WICCI</vt:lpstr>
      <vt:lpstr>Arpita Nanda, Council Member  (Odisha)  State Council Member - Odisha (YOUTH &amp; COMMUNITY EMPOWERMENT COUNCIL) WICCI</vt:lpstr>
      <vt:lpstr>Sanyukta Singh, Council Member  (Odisha)  State Council Member - Odisha (YOUTH &amp; COMMUNITY EMPOWERMENT COUNCIL) WICCI</vt:lpstr>
      <vt:lpstr>Anuradha Kar, Council Member  (Odisha)  State Council Member - Odisha (YOUTH &amp; COMMUNITY EMPOWERMENT COUNCIL) WICCI</vt:lpstr>
      <vt:lpstr>Abhankita Pandia, Council Member  (Odisha)  State Council Member - Odisha (YOUTH &amp; COMMUNITY EMPOWERMENT COUNCIL) WICCI</vt:lpstr>
      <vt:lpstr>Roogdhatri Mishra, Council Member  (Odisha)  State Council Member - Odisha (YOUTH &amp; COMMUNITY EMPOWERMENT COUNCIL) WICCI</vt:lpstr>
      <vt:lpstr>Dr. Priyadarshini Achary, Council Member  (Odisha)  State Council Member - Odisha (YOUTH &amp; COMMUNITY EMPOWERMENT COUNCIL) WICCI</vt:lpstr>
      <vt:lpstr>Chinmayee Pradhan, Council Member  (Odisha)  State Council Member - Odisha (YOUTH &amp; COMMUNITY EMPOWERMENT COUNCIL) WICCI</vt:lpstr>
      <vt:lpstr>Dr. Jyotirmayee Pradhan, Council Member  (Odisha)  State Council Member - Odisha (YOUTH &amp; COMMUNITY EMPOWERMENT COUNCIL) WICCI</vt:lpstr>
      <vt:lpstr>Deepika Padhi, Council Member  (Odisha)  State Council Member - Odisha (YOUTH &amp; COMMUNITY EMPOWERMENT COUNCIL) WICCI</vt:lpstr>
      <vt:lpstr>Subhranjita Priyadarshini, Council Member  (Odisha)  State Council Member - Odisha (YOUTH &amp; COMMUNITY EMPOWERMENT COUNCIL) WICCI</vt:lpstr>
      <vt:lpstr>Rajashree Jena, Council Member  (Odisha)  State Council Member - Odisha (YOUTH &amp; COMMUNITY EMPOWERMENT COUNCIL) WICCI</vt:lpstr>
      <vt:lpstr>Sonali Achary, Council Member  (Odisha)  State Council Member - Odisha (YOUTH &amp; COMMUNITY EMPOWERMENT COUNCIL) WICCI</vt:lpstr>
      <vt:lpstr>Sambhabana Mishra, Council Member  (Odisha)  State Council Member - Odisha (YOUTH &amp; COMMUNITY EMPOWERMENT COUNCIL) WICCI</vt:lpstr>
      <vt:lpstr>Saphila Banu, Council Member  (Odisha)  State Council Member - Odisha (YOUTH &amp; COMMUNITY EMPOWERMENT COUNCIL) WICCI</vt:lpstr>
      <vt:lpstr>Anchal Shethy, Council Member  (Odisha)  State Council Member - Odisha (YOUTH &amp; COMMUNITY EMPOWERMENT COUNCIL) WICCI</vt:lpstr>
      <vt:lpstr>Sipra Suman Pratihari, Council Member  (Odisha)  State Council Member - Odisha (YOUTH &amp; COMMUNITY EMPOWERMENT COUNCIL) WICCI</vt:lpstr>
      <vt:lpstr>Meera Panda, Council Member  (Odisha)  State Council Member - Odisha (YOUTH &amp; COMMUNITY EMPOWERMENT COUNCIL) WICCI</vt:lpstr>
      <vt:lpstr>Barsha Padhi, Council Member  (Odisha)  State Council Member - Odisha (YOUTH &amp; COMMUNITY EMPOWERMENT COUNCIL) WICCI</vt:lpstr>
      <vt:lpstr>Bijaylaxmi Samal, Council Member  (Odisha)  State Council Member - Odisha (YOUTH &amp; COMMUNITY EMPOWERMENT COUNCIL) WICCI</vt:lpstr>
      <vt:lpstr>Tejaswini Pradhan, Council Member  (Odisha)  State Council Member - Odisha (YOUTH &amp; COMMUNITY EMPOWERMENT COUNCIL) WICCI</vt:lpstr>
      <vt:lpstr>Tapaswini Swain, Council Member  (Odisha)  State Council Member - Odisha (YOUTH &amp; COMMUNITY EMPOWERMENT COUNCIL) WICCI</vt:lpstr>
      <vt:lpstr>Ipsita Priyadarshini, Council Member  (Odisha)  State Council Member - Odisha (YOUTH &amp; COMMUNITY EMPOWERMENT COUNCIL) WICCI</vt:lpstr>
      <vt:lpstr>Navonita Mallick, Council Member  (Odisha)  State Council Member - Odisha (YOUTH &amp; COMMUNITY EMPOWERMENT COUNCIL) WICCI</vt:lpstr>
      <vt:lpstr>Subhada Nayak, Council Member  (Odisha)  State Council Member - Odisha (YOUTH &amp; COMMUNITY EMPOWERMENT COUNCIL) WICCI</vt:lpstr>
      <vt:lpstr>Simran Mohanty, Council Member  (Odisha)  State Council Member - Odisha (YOUTH &amp; COMMUNITY EMPOWERMENT COUNCIL) WICCI</vt:lpstr>
      <vt:lpstr>Ipsa Khuntia, Council Member  (Odisha)  State Council Member - Odisha (YOUTH &amp; COMMUNITY EMPOWERMENT COUNCIL) WICCI</vt:lpstr>
      <vt:lpstr>Subhadra Hansda, Council Member  (Odisha)  State Council Member - Odisha (YOUTH &amp; COMMUNITY EMPOWERMENT COUNCIL) WICCI</vt:lpstr>
      <vt:lpstr>Apupa Rath, Council Member  (Odisha)  State Council Member - Odisha (YOUTH &amp; COMMUNITY EMPOWERMENT COUNCIL) WICCI</vt:lpstr>
      <vt:lpstr>Nensi Gandhi, Council Member  (Gujarat)  State Council Member - Gujarat (YOUTH &amp; COMMUNITY EMPOWERMENT COUNCIL) WICCI</vt:lpstr>
      <vt:lpstr>SUPPORTED BY</vt:lpstr>
      <vt:lpstr> COUNTRIES      REPRESENTED </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WICCI_TEMPLATE</dc:title>
  <dc:creator>m</dc:creator>
  <cp:lastModifiedBy>ASUS</cp:lastModifiedBy>
  <cp:revision>155</cp:revision>
  <dcterms:created xsi:type="dcterms:W3CDTF">2020-11-17T16:47:09Z</dcterms:created>
  <dcterms:modified xsi:type="dcterms:W3CDTF">2023-11-09T11:34:42Z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2020-07-27T00:00:00Z</vt:filetime>
  </property>
  <property fmtid="{D5CDD505-2E9C-101B-9397-08002B2CF9AE}" pid="3" name="LastSaved">
    <vt:filetime>2020-11-17T00:00:00Z</vt:filetime>
  </property>
</Properties>
</file>